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2" r:id="rId1"/>
    <p:sldMasterId id="2147483835" r:id="rId2"/>
    <p:sldMasterId id="2147483809" r:id="rId3"/>
  </p:sldMasterIdLst>
  <p:notesMasterIdLst>
    <p:notesMasterId r:id="rId33"/>
  </p:notesMasterIdLst>
  <p:sldIdLst>
    <p:sldId id="256" r:id="rId4"/>
    <p:sldId id="257" r:id="rId5"/>
    <p:sldId id="264" r:id="rId6"/>
    <p:sldId id="265" r:id="rId7"/>
    <p:sldId id="266" r:id="rId8"/>
    <p:sldId id="319" r:id="rId9"/>
    <p:sldId id="320" r:id="rId10"/>
    <p:sldId id="321" r:id="rId11"/>
    <p:sldId id="322" r:id="rId12"/>
    <p:sldId id="323" r:id="rId13"/>
    <p:sldId id="324" r:id="rId14"/>
    <p:sldId id="267" r:id="rId15"/>
    <p:sldId id="268" r:id="rId16"/>
    <p:sldId id="269" r:id="rId17"/>
    <p:sldId id="270" r:id="rId18"/>
    <p:sldId id="271" r:id="rId19"/>
    <p:sldId id="272" r:id="rId20"/>
    <p:sldId id="274" r:id="rId21"/>
    <p:sldId id="275" r:id="rId22"/>
    <p:sldId id="276" r:id="rId23"/>
    <p:sldId id="277" r:id="rId24"/>
    <p:sldId id="278" r:id="rId25"/>
    <p:sldId id="281" r:id="rId26"/>
    <p:sldId id="283" r:id="rId27"/>
    <p:sldId id="282" r:id="rId28"/>
    <p:sldId id="325" r:id="rId29"/>
    <p:sldId id="326" r:id="rId30"/>
    <p:sldId id="284" r:id="rId31"/>
    <p:sldId id="262" r:id="rId32"/>
  </p:sldIdLst>
  <p:sldSz cx="18288000" cy="10287000"/>
  <p:notesSz cx="10287000" cy="1828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Sección predeterminada" id="{B8487F13-23B5-4ADB-BF8C-5416C2F1296B}">
          <p14:sldIdLst>
            <p14:sldId id="256"/>
            <p14:sldId id="257"/>
          </p14:sldIdLst>
        </p14:section>
        <p14:section name="plantilla" id="{3993026F-8B60-4DD5-B61C-FF94AD135038}">
          <p14:sldIdLst>
            <p14:sldId id="264"/>
            <p14:sldId id="265"/>
            <p14:sldId id="266"/>
            <p14:sldId id="319"/>
            <p14:sldId id="320"/>
            <p14:sldId id="321"/>
            <p14:sldId id="322"/>
            <p14:sldId id="323"/>
            <p14:sldId id="324"/>
            <p14:sldId id="267"/>
            <p14:sldId id="268"/>
            <p14:sldId id="269"/>
            <p14:sldId id="270"/>
            <p14:sldId id="271"/>
            <p14:sldId id="272"/>
            <p14:sldId id="274"/>
            <p14:sldId id="275"/>
            <p14:sldId id="276"/>
            <p14:sldId id="277"/>
            <p14:sldId id="278"/>
            <p14:sldId id="281"/>
            <p14:sldId id="283"/>
            <p14:sldId id="282"/>
            <p14:sldId id="325"/>
            <p14:sldId id="326"/>
            <p14:sldId id="284"/>
            <p14:sldId id="262"/>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D6BBE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11"/>
    <p:restoredTop sz="94610"/>
  </p:normalViewPr>
  <p:slideViewPr>
    <p:cSldViewPr snapToGrid="0" snapToObjects="1">
      <p:cViewPr varScale="1">
        <p:scale>
          <a:sx n="61" d="100"/>
          <a:sy n="61" d="100"/>
        </p:scale>
        <p:origin x="-444" y="-78"/>
      </p:cViewPr>
      <p:guideLst>
        <p:guide orient="horz" pos="3240"/>
        <p:guide pos="5760"/>
      </p:guideLst>
    </p:cSldViewPr>
  </p:slideViewPr>
  <p:notesTextViewPr>
    <p:cViewPr>
      <p:scale>
        <a:sx n="1" d="1"/>
        <a:sy n="1" d="1"/>
      </p:scale>
      <p:origin x="0" y="0"/>
    </p:cViewPr>
  </p:notesTextViewPr>
  <p:sorterViewPr>
    <p:cViewPr>
      <p:scale>
        <a:sx n="60" d="100"/>
        <a:sy n="6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nesa Castellano" userId="038b8d7d9de39b56" providerId="LiveId" clId="{CD90572F-5CAD-489E-952F-2035168EC822}"/>
    <pc:docChg chg="undo custSel modSld sldOrd">
      <pc:chgData name="Vanesa Castellano" userId="038b8d7d9de39b56" providerId="LiveId" clId="{CD90572F-5CAD-489E-952F-2035168EC822}" dt="2026-08-05T11:55:33.173" v="16" actId="1076"/>
      <pc:docMkLst>
        <pc:docMk/>
      </pc:docMkLst>
      <pc:sldChg chg="addSp delSp modSp mod">
        <pc:chgData name="Vanesa Castellano" userId="038b8d7d9de39b56" providerId="LiveId" clId="{CD90572F-5CAD-489E-952F-2035168EC822}" dt="2026-08-05T11:55:33.173" v="16" actId="1076"/>
        <pc:sldMkLst>
          <pc:docMk/>
          <pc:sldMk cId="0" sldId="256"/>
        </pc:sldMkLst>
        <pc:spChg chg="del mod">
          <ac:chgData name="Vanesa Castellano" userId="038b8d7d9de39b56" providerId="LiveId" clId="{CD90572F-5CAD-489E-952F-2035168EC822}" dt="2026-08-05T11:55:12.510" v="7" actId="478"/>
          <ac:spMkLst>
            <pc:docMk/>
            <pc:sldMk cId="0" sldId="256"/>
            <ac:spMk id="4" creationId="{00000000-0000-0000-0000-000000000000}"/>
          </ac:spMkLst>
        </pc:spChg>
        <pc:spChg chg="mod">
          <ac:chgData name="Vanesa Castellano" userId="038b8d7d9de39b56" providerId="LiveId" clId="{CD90572F-5CAD-489E-952F-2035168EC822}" dt="2026-08-05T11:55:20.504" v="8" actId="1076"/>
          <ac:spMkLst>
            <pc:docMk/>
            <pc:sldMk cId="0" sldId="256"/>
            <ac:spMk id="5" creationId="{00000000-0000-0000-0000-000000000000}"/>
          </ac:spMkLst>
        </pc:spChg>
        <pc:spChg chg="mod">
          <ac:chgData name="Vanesa Castellano" userId="038b8d7d9de39b56" providerId="LiveId" clId="{CD90572F-5CAD-489E-952F-2035168EC822}" dt="2026-08-05T11:55:20.504" v="8" actId="1076"/>
          <ac:spMkLst>
            <pc:docMk/>
            <pc:sldMk cId="0" sldId="256"/>
            <ac:spMk id="6" creationId="{00000000-0000-0000-0000-000000000000}"/>
          </ac:spMkLst>
        </pc:spChg>
        <pc:spChg chg="mod">
          <ac:chgData name="Vanesa Castellano" userId="038b8d7d9de39b56" providerId="LiveId" clId="{CD90572F-5CAD-489E-952F-2035168EC822}" dt="2026-08-05T11:55:29.115" v="15" actId="403"/>
          <ac:spMkLst>
            <pc:docMk/>
            <pc:sldMk cId="0" sldId="256"/>
            <ac:spMk id="7" creationId="{00000000-0000-0000-0000-000000000000}"/>
          </ac:spMkLst>
        </pc:spChg>
        <pc:spChg chg="mod">
          <ac:chgData name="Vanesa Castellano" userId="038b8d7d9de39b56" providerId="LiveId" clId="{CD90572F-5CAD-489E-952F-2035168EC822}" dt="2026-08-05T11:55:33.173" v="16" actId="1076"/>
          <ac:spMkLst>
            <pc:docMk/>
            <pc:sldMk cId="0" sldId="256"/>
            <ac:spMk id="8" creationId="{00000000-0000-0000-0000-000000000000}"/>
          </ac:spMkLst>
        </pc:spChg>
        <pc:spChg chg="add del">
          <ac:chgData name="Vanesa Castellano" userId="038b8d7d9de39b56" providerId="LiveId" clId="{CD90572F-5CAD-489E-952F-2035168EC822}" dt="2026-08-05T11:55:06.906" v="5" actId="478"/>
          <ac:spMkLst>
            <pc:docMk/>
            <pc:sldMk cId="0" sldId="256"/>
            <ac:spMk id="9" creationId="{00000000-0000-0000-0000-000000000000}"/>
          </ac:spMkLst>
        </pc:spChg>
        <pc:picChg chg="del">
          <ac:chgData name="Vanesa Castellano" userId="038b8d7d9de39b56" providerId="LiveId" clId="{CD90572F-5CAD-489E-952F-2035168EC822}" dt="2026-08-05T11:54:57.096" v="3" actId="478"/>
          <ac:picMkLst>
            <pc:docMk/>
            <pc:sldMk cId="0" sldId="256"/>
            <ac:picMk id="3" creationId="{00000000-0000-0000-0000-000000000000}"/>
          </ac:picMkLst>
        </pc:picChg>
      </pc:sldChg>
      <pc:sldChg chg="delSp mod">
        <pc:chgData name="Vanesa Castellano" userId="038b8d7d9de39b56" providerId="LiveId" clId="{CD90572F-5CAD-489E-952F-2035168EC822}" dt="2026-08-05T11:54:01.464" v="0" actId="478"/>
        <pc:sldMkLst>
          <pc:docMk/>
          <pc:sldMk cId="0" sldId="257"/>
        </pc:sldMkLst>
        <pc:picChg chg="del">
          <ac:chgData name="Vanesa Castellano" userId="038b8d7d9de39b56" providerId="LiveId" clId="{CD90572F-5CAD-489E-952F-2035168EC822}" dt="2026-08-05T11:54:01.464" v="0" actId="478"/>
          <ac:picMkLst>
            <pc:docMk/>
            <pc:sldMk cId="0" sldId="257"/>
            <ac:picMk id="3" creationId="{00000000-0000-0000-0000-000000000000}"/>
          </ac:picMkLst>
        </pc:picChg>
      </pc:sldChg>
      <pc:sldChg chg="ord">
        <pc:chgData name="Vanesa Castellano" userId="038b8d7d9de39b56" providerId="LiveId" clId="{CD90572F-5CAD-489E-952F-2035168EC822}" dt="2026-08-05T11:54:17.541" v="2"/>
        <pc:sldMkLst>
          <pc:docMk/>
          <pc:sldMk cId="145439677" sldId="26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8E8C91-227E-4B86-B959-72359BB8A936}"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es-AR"/>
        </a:p>
      </dgm:t>
    </dgm:pt>
    <dgm:pt modelId="{D7558ACB-2853-495D-9F35-CE9182102389}">
      <dgm:prSet phldrT="[Texto]" custT="1"/>
      <dgm:spPr>
        <a:solidFill>
          <a:srgbClr val="7030A0"/>
        </a:solidFill>
      </dgm:spPr>
      <dgm:t>
        <a:bodyPr/>
        <a:lstStyle/>
        <a:p>
          <a:r>
            <a:rPr lang="es-AR" sz="2800" dirty="0"/>
            <a:t>Vacunación </a:t>
          </a:r>
        </a:p>
      </dgm:t>
    </dgm:pt>
    <dgm:pt modelId="{002BCC71-E7A6-4720-989C-8176B285B237}" type="parTrans" cxnId="{6CC61021-6F18-410E-9DAC-CC8FAF1887A6}">
      <dgm:prSet/>
      <dgm:spPr/>
      <dgm:t>
        <a:bodyPr/>
        <a:lstStyle/>
        <a:p>
          <a:endParaRPr lang="es-AR" sz="2800"/>
        </a:p>
      </dgm:t>
    </dgm:pt>
    <dgm:pt modelId="{B7DEC275-8DD5-4B21-A77B-821E310A0EDF}" type="sibTrans" cxnId="{6CC61021-6F18-410E-9DAC-CC8FAF1887A6}">
      <dgm:prSet/>
      <dgm:spPr/>
      <dgm:t>
        <a:bodyPr/>
        <a:lstStyle/>
        <a:p>
          <a:endParaRPr lang="es-AR" sz="2800"/>
        </a:p>
      </dgm:t>
    </dgm:pt>
    <dgm:pt modelId="{D0C81509-6C81-4C15-855B-DDF33F1CDBE9}">
      <dgm:prSet phldrT="[Texto]" custT="1"/>
      <dgm:spPr>
        <a:solidFill>
          <a:srgbClr val="7030A0"/>
        </a:solidFill>
      </dgm:spPr>
      <dgm:t>
        <a:bodyPr/>
        <a:lstStyle/>
        <a:p>
          <a:r>
            <a:rPr lang="es-AR" sz="2800" dirty="0"/>
            <a:t>Tiempo</a:t>
          </a:r>
        </a:p>
      </dgm:t>
    </dgm:pt>
    <dgm:pt modelId="{EBAA5E43-F220-420C-872B-95C94886973B}" type="parTrans" cxnId="{063FD2C4-8C6A-4287-8BE4-5D4FD84EB86C}">
      <dgm:prSet/>
      <dgm:spPr/>
      <dgm:t>
        <a:bodyPr/>
        <a:lstStyle/>
        <a:p>
          <a:endParaRPr lang="es-AR" sz="2800"/>
        </a:p>
      </dgm:t>
    </dgm:pt>
    <dgm:pt modelId="{3705DEFD-61B9-4146-8E3F-7E3E6B1090B6}" type="sibTrans" cxnId="{063FD2C4-8C6A-4287-8BE4-5D4FD84EB86C}">
      <dgm:prSet/>
      <dgm:spPr/>
      <dgm:t>
        <a:bodyPr/>
        <a:lstStyle/>
        <a:p>
          <a:endParaRPr lang="es-AR" sz="2800"/>
        </a:p>
      </dgm:t>
    </dgm:pt>
    <dgm:pt modelId="{C34E5D35-D672-4562-9488-DFA965225250}">
      <dgm:prSet phldrT="[Texto]" custT="1"/>
      <dgm:spPr>
        <a:solidFill>
          <a:srgbClr val="D6BBEB">
            <a:alpha val="90000"/>
          </a:srgbClr>
        </a:solidFill>
        <a:ln>
          <a:noFill/>
        </a:ln>
      </dgm:spPr>
      <dgm:t>
        <a:bodyPr/>
        <a:lstStyle/>
        <a:p>
          <a:endParaRPr lang="es-AR" sz="3200" dirty="0"/>
        </a:p>
      </dgm:t>
    </dgm:pt>
    <dgm:pt modelId="{CC7A1BF7-830A-458C-B15D-9ABDFED20610}" type="parTrans" cxnId="{C385EC30-9C91-4462-84A2-7ABB4AE8E555}">
      <dgm:prSet/>
      <dgm:spPr/>
      <dgm:t>
        <a:bodyPr/>
        <a:lstStyle/>
        <a:p>
          <a:endParaRPr lang="es-AR" sz="2800"/>
        </a:p>
      </dgm:t>
    </dgm:pt>
    <dgm:pt modelId="{599D178C-A07F-4B3B-9664-94D24900793E}" type="sibTrans" cxnId="{C385EC30-9C91-4462-84A2-7ABB4AE8E555}">
      <dgm:prSet/>
      <dgm:spPr/>
      <dgm:t>
        <a:bodyPr/>
        <a:lstStyle/>
        <a:p>
          <a:endParaRPr lang="es-AR" sz="2800"/>
        </a:p>
      </dgm:t>
    </dgm:pt>
    <dgm:pt modelId="{0821BF26-60AA-4FEE-8C83-8FAA9F71A433}">
      <dgm:prSet phldrT="[Texto]" custT="1"/>
      <dgm:spPr>
        <a:solidFill>
          <a:srgbClr val="7030A0"/>
        </a:solidFill>
      </dgm:spPr>
      <dgm:t>
        <a:bodyPr/>
        <a:lstStyle/>
        <a:p>
          <a:r>
            <a:rPr lang="es-AR" sz="2800" dirty="0"/>
            <a:t>Evento</a:t>
          </a:r>
        </a:p>
      </dgm:t>
    </dgm:pt>
    <dgm:pt modelId="{DF93A7AD-C8EE-4056-861A-F39A7FF86839}" type="parTrans" cxnId="{2E5EEA53-7372-4F91-B31E-E90D87DF3FCA}">
      <dgm:prSet/>
      <dgm:spPr/>
      <dgm:t>
        <a:bodyPr/>
        <a:lstStyle/>
        <a:p>
          <a:endParaRPr lang="es-AR" sz="2800"/>
        </a:p>
      </dgm:t>
    </dgm:pt>
    <dgm:pt modelId="{21A2FC1F-DA58-4D6C-A754-63240E1EF0AA}" type="sibTrans" cxnId="{2E5EEA53-7372-4F91-B31E-E90D87DF3FCA}">
      <dgm:prSet/>
      <dgm:spPr/>
      <dgm:t>
        <a:bodyPr/>
        <a:lstStyle/>
        <a:p>
          <a:endParaRPr lang="es-AR" sz="2800"/>
        </a:p>
      </dgm:t>
    </dgm:pt>
    <dgm:pt modelId="{92921291-80D3-4084-89EF-9998E30BD7A0}" type="pres">
      <dgm:prSet presAssocID="{F88E8C91-227E-4B86-B959-72359BB8A936}" presName="theList" presStyleCnt="0">
        <dgm:presLayoutVars>
          <dgm:dir/>
          <dgm:animLvl val="lvl"/>
          <dgm:resizeHandles val="exact"/>
        </dgm:presLayoutVars>
      </dgm:prSet>
      <dgm:spPr/>
      <dgm:t>
        <a:bodyPr/>
        <a:lstStyle/>
        <a:p>
          <a:endParaRPr lang="es-AR"/>
        </a:p>
      </dgm:t>
    </dgm:pt>
    <dgm:pt modelId="{5EACA855-594D-4BCD-9C05-AFB66258F250}" type="pres">
      <dgm:prSet presAssocID="{D7558ACB-2853-495D-9F35-CE9182102389}" presName="compNode" presStyleCnt="0"/>
      <dgm:spPr/>
    </dgm:pt>
    <dgm:pt modelId="{5C1F1249-F317-4DA8-B688-67F1165EBC5A}" type="pres">
      <dgm:prSet presAssocID="{D7558ACB-2853-495D-9F35-CE9182102389}" presName="noGeometry" presStyleCnt="0"/>
      <dgm:spPr/>
    </dgm:pt>
    <dgm:pt modelId="{CE1B3332-9251-4828-80E6-BDDF9B2C6C3B}" type="pres">
      <dgm:prSet presAssocID="{D7558ACB-2853-495D-9F35-CE9182102389}" presName="childTextVisible" presStyleLbl="bgAccFollowNode1" presStyleIdx="0" presStyleCnt="3" custScaleX="130550" custScaleY="26827" custLinFactNeighborX="24764" custLinFactNeighborY="2012">
        <dgm:presLayoutVars>
          <dgm:bulletEnabled val="1"/>
        </dgm:presLayoutVars>
      </dgm:prSet>
      <dgm:spPr>
        <a:solidFill>
          <a:srgbClr val="D6BBEB">
            <a:alpha val="90000"/>
          </a:srgbClr>
        </a:solidFill>
        <a:ln>
          <a:noFill/>
        </a:ln>
      </dgm:spPr>
    </dgm:pt>
    <dgm:pt modelId="{29F42D52-6BF0-47B0-911A-CC77581BEB73}" type="pres">
      <dgm:prSet presAssocID="{D7558ACB-2853-495D-9F35-CE9182102389}" presName="childTextHidden" presStyleLbl="bgAccFollowNode1" presStyleIdx="0" presStyleCnt="3"/>
      <dgm:spPr/>
    </dgm:pt>
    <dgm:pt modelId="{99902673-941F-4913-904F-AC25BCE90323}" type="pres">
      <dgm:prSet presAssocID="{D7558ACB-2853-495D-9F35-CE9182102389}" presName="parentText" presStyleLbl="node1" presStyleIdx="0" presStyleCnt="3" custScaleX="201915" custScaleY="156448" custLinFactNeighborX="50495" custLinFactNeighborY="4353">
        <dgm:presLayoutVars>
          <dgm:chMax val="1"/>
          <dgm:bulletEnabled val="1"/>
        </dgm:presLayoutVars>
      </dgm:prSet>
      <dgm:spPr/>
      <dgm:t>
        <a:bodyPr/>
        <a:lstStyle/>
        <a:p>
          <a:endParaRPr lang="es-AR"/>
        </a:p>
      </dgm:t>
    </dgm:pt>
    <dgm:pt modelId="{AC70534E-DFB0-47C9-AA83-9C5C524F4B3A}" type="pres">
      <dgm:prSet presAssocID="{D7558ACB-2853-495D-9F35-CE9182102389}" presName="aSpace" presStyleCnt="0"/>
      <dgm:spPr/>
    </dgm:pt>
    <dgm:pt modelId="{D07B5CDC-B995-49D3-9F61-2A72C62D3749}" type="pres">
      <dgm:prSet presAssocID="{D0C81509-6C81-4C15-855B-DDF33F1CDBE9}" presName="compNode" presStyleCnt="0"/>
      <dgm:spPr/>
    </dgm:pt>
    <dgm:pt modelId="{544F04AA-9AF5-4C36-A75E-1541FB1B3AD8}" type="pres">
      <dgm:prSet presAssocID="{D0C81509-6C81-4C15-855B-DDF33F1CDBE9}" presName="noGeometry" presStyleCnt="0"/>
      <dgm:spPr/>
    </dgm:pt>
    <dgm:pt modelId="{D3AE05E0-7AD8-4A7E-8E1F-DD26A26DCC47}" type="pres">
      <dgm:prSet presAssocID="{D0C81509-6C81-4C15-855B-DDF33F1CDBE9}" presName="childTextVisible" presStyleLbl="bgAccFollowNode1" presStyleIdx="1" presStyleCnt="3" custScaleY="25831" custLinFactNeighborX="-7835" custLinFactNeighborY="996">
        <dgm:presLayoutVars>
          <dgm:bulletEnabled val="1"/>
        </dgm:presLayoutVars>
      </dgm:prSet>
      <dgm:spPr/>
      <dgm:t>
        <a:bodyPr/>
        <a:lstStyle/>
        <a:p>
          <a:endParaRPr lang="es-AR"/>
        </a:p>
      </dgm:t>
    </dgm:pt>
    <dgm:pt modelId="{90F0CAF7-9D05-407D-90CA-A380B512D56D}" type="pres">
      <dgm:prSet presAssocID="{D0C81509-6C81-4C15-855B-DDF33F1CDBE9}" presName="childTextHidden" presStyleLbl="bgAccFollowNode1" presStyleIdx="1" presStyleCnt="3"/>
      <dgm:spPr/>
      <dgm:t>
        <a:bodyPr/>
        <a:lstStyle/>
        <a:p>
          <a:endParaRPr lang="es-AR"/>
        </a:p>
      </dgm:t>
    </dgm:pt>
    <dgm:pt modelId="{F71194DB-A44B-41CE-93D8-672D622D1B20}" type="pres">
      <dgm:prSet presAssocID="{D0C81509-6C81-4C15-855B-DDF33F1CDBE9}" presName="parentText" presStyleLbl="node1" presStyleIdx="1" presStyleCnt="3" custScaleX="160044" custScaleY="131406" custLinFactNeighborX="0" custLinFactNeighborY="871">
        <dgm:presLayoutVars>
          <dgm:chMax val="1"/>
          <dgm:bulletEnabled val="1"/>
        </dgm:presLayoutVars>
      </dgm:prSet>
      <dgm:spPr/>
      <dgm:t>
        <a:bodyPr/>
        <a:lstStyle/>
        <a:p>
          <a:endParaRPr lang="es-AR"/>
        </a:p>
      </dgm:t>
    </dgm:pt>
    <dgm:pt modelId="{4B5F3C97-7E89-4AAC-9BB8-DF13E15EAE5A}" type="pres">
      <dgm:prSet presAssocID="{D0C81509-6C81-4C15-855B-DDF33F1CDBE9}" presName="aSpace" presStyleCnt="0"/>
      <dgm:spPr/>
    </dgm:pt>
    <dgm:pt modelId="{E97D599B-614D-428C-AEB3-6B183AD1904B}" type="pres">
      <dgm:prSet presAssocID="{0821BF26-60AA-4FEE-8C83-8FAA9F71A433}" presName="compNode" presStyleCnt="0"/>
      <dgm:spPr/>
    </dgm:pt>
    <dgm:pt modelId="{C327F922-210C-40AA-BE47-105D08C0B07A}" type="pres">
      <dgm:prSet presAssocID="{0821BF26-60AA-4FEE-8C83-8FAA9F71A433}" presName="noGeometry" presStyleCnt="0"/>
      <dgm:spPr/>
    </dgm:pt>
    <dgm:pt modelId="{050D312D-9532-4B9A-B0E1-CDC69A8B4A81}" type="pres">
      <dgm:prSet presAssocID="{0821BF26-60AA-4FEE-8C83-8FAA9F71A433}" presName="childTextVisible" presStyleLbl="bgAccFollowNode1" presStyleIdx="2" presStyleCnt="3" custScaleY="46747">
        <dgm:presLayoutVars>
          <dgm:bulletEnabled val="1"/>
        </dgm:presLayoutVars>
      </dgm:prSet>
      <dgm:spPr>
        <a:solidFill>
          <a:schemeClr val="bg1">
            <a:alpha val="90000"/>
          </a:schemeClr>
        </a:solidFill>
        <a:ln>
          <a:noFill/>
        </a:ln>
      </dgm:spPr>
    </dgm:pt>
    <dgm:pt modelId="{B439339F-6F9D-47E9-8B7D-3E341A61E828}" type="pres">
      <dgm:prSet presAssocID="{0821BF26-60AA-4FEE-8C83-8FAA9F71A433}" presName="childTextHidden" presStyleLbl="bgAccFollowNode1" presStyleIdx="2" presStyleCnt="3"/>
      <dgm:spPr/>
    </dgm:pt>
    <dgm:pt modelId="{186E9F0C-63B9-4ECE-B0FA-001B67D10410}" type="pres">
      <dgm:prSet presAssocID="{0821BF26-60AA-4FEE-8C83-8FAA9F71A433}" presName="parentText" presStyleLbl="node1" presStyleIdx="2" presStyleCnt="3" custScaleX="146314" custScaleY="134815" custLinFactNeighborX="-26242" custLinFactNeighborY="2715">
        <dgm:presLayoutVars>
          <dgm:chMax val="1"/>
          <dgm:bulletEnabled val="1"/>
        </dgm:presLayoutVars>
      </dgm:prSet>
      <dgm:spPr/>
      <dgm:t>
        <a:bodyPr/>
        <a:lstStyle/>
        <a:p>
          <a:endParaRPr lang="es-AR"/>
        </a:p>
      </dgm:t>
    </dgm:pt>
  </dgm:ptLst>
  <dgm:cxnLst>
    <dgm:cxn modelId="{DBF73EEB-0E33-4AA2-A79E-B454AC9C1BBF}" type="presOf" srcId="{0821BF26-60AA-4FEE-8C83-8FAA9F71A433}" destId="{186E9F0C-63B9-4ECE-B0FA-001B67D10410}" srcOrd="0" destOrd="0" presId="urn:microsoft.com/office/officeart/2005/8/layout/hProcess6"/>
    <dgm:cxn modelId="{DFD831AA-CE71-4613-B7E0-790E87C64460}" type="presOf" srcId="{D7558ACB-2853-495D-9F35-CE9182102389}" destId="{99902673-941F-4913-904F-AC25BCE90323}" srcOrd="0" destOrd="0" presId="urn:microsoft.com/office/officeart/2005/8/layout/hProcess6"/>
    <dgm:cxn modelId="{FCF9A0CE-146F-40F6-8C94-B0B05B65A4E3}" type="presOf" srcId="{F88E8C91-227E-4B86-B959-72359BB8A936}" destId="{92921291-80D3-4084-89EF-9998E30BD7A0}" srcOrd="0" destOrd="0" presId="urn:microsoft.com/office/officeart/2005/8/layout/hProcess6"/>
    <dgm:cxn modelId="{2A68D26D-2E82-4E3B-97F9-1AB5F44DFE00}" type="presOf" srcId="{C34E5D35-D672-4562-9488-DFA965225250}" destId="{D3AE05E0-7AD8-4A7E-8E1F-DD26A26DCC47}" srcOrd="0" destOrd="0" presId="urn:microsoft.com/office/officeart/2005/8/layout/hProcess6"/>
    <dgm:cxn modelId="{9DD7F42F-ED1C-49B9-8901-79EC1ACD9A70}" type="presOf" srcId="{D0C81509-6C81-4C15-855B-DDF33F1CDBE9}" destId="{F71194DB-A44B-41CE-93D8-672D622D1B20}" srcOrd="0" destOrd="0" presId="urn:microsoft.com/office/officeart/2005/8/layout/hProcess6"/>
    <dgm:cxn modelId="{063FD2C4-8C6A-4287-8BE4-5D4FD84EB86C}" srcId="{F88E8C91-227E-4B86-B959-72359BB8A936}" destId="{D0C81509-6C81-4C15-855B-DDF33F1CDBE9}" srcOrd="1" destOrd="0" parTransId="{EBAA5E43-F220-420C-872B-95C94886973B}" sibTransId="{3705DEFD-61B9-4146-8E3F-7E3E6B1090B6}"/>
    <dgm:cxn modelId="{51BC4055-84E0-4BD6-BE81-A5CCDA090AAE}" type="presOf" srcId="{C34E5D35-D672-4562-9488-DFA965225250}" destId="{90F0CAF7-9D05-407D-90CA-A380B512D56D}" srcOrd="1" destOrd="0" presId="urn:microsoft.com/office/officeart/2005/8/layout/hProcess6"/>
    <dgm:cxn modelId="{6CC61021-6F18-410E-9DAC-CC8FAF1887A6}" srcId="{F88E8C91-227E-4B86-B959-72359BB8A936}" destId="{D7558ACB-2853-495D-9F35-CE9182102389}" srcOrd="0" destOrd="0" parTransId="{002BCC71-E7A6-4720-989C-8176B285B237}" sibTransId="{B7DEC275-8DD5-4B21-A77B-821E310A0EDF}"/>
    <dgm:cxn modelId="{C385EC30-9C91-4462-84A2-7ABB4AE8E555}" srcId="{D0C81509-6C81-4C15-855B-DDF33F1CDBE9}" destId="{C34E5D35-D672-4562-9488-DFA965225250}" srcOrd="0" destOrd="0" parTransId="{CC7A1BF7-830A-458C-B15D-9ABDFED20610}" sibTransId="{599D178C-A07F-4B3B-9664-94D24900793E}"/>
    <dgm:cxn modelId="{2E5EEA53-7372-4F91-B31E-E90D87DF3FCA}" srcId="{F88E8C91-227E-4B86-B959-72359BB8A936}" destId="{0821BF26-60AA-4FEE-8C83-8FAA9F71A433}" srcOrd="2" destOrd="0" parTransId="{DF93A7AD-C8EE-4056-861A-F39A7FF86839}" sibTransId="{21A2FC1F-DA58-4D6C-A754-63240E1EF0AA}"/>
    <dgm:cxn modelId="{7C36FB03-DD70-4D12-B82D-70E208AF13B9}" type="presParOf" srcId="{92921291-80D3-4084-89EF-9998E30BD7A0}" destId="{5EACA855-594D-4BCD-9C05-AFB66258F250}" srcOrd="0" destOrd="0" presId="urn:microsoft.com/office/officeart/2005/8/layout/hProcess6"/>
    <dgm:cxn modelId="{9B6714F5-89E5-41FD-8C7C-2CC5AE89286A}" type="presParOf" srcId="{5EACA855-594D-4BCD-9C05-AFB66258F250}" destId="{5C1F1249-F317-4DA8-B688-67F1165EBC5A}" srcOrd="0" destOrd="0" presId="urn:microsoft.com/office/officeart/2005/8/layout/hProcess6"/>
    <dgm:cxn modelId="{43213B07-ECFC-41DA-A7C8-B46A4546EAF2}" type="presParOf" srcId="{5EACA855-594D-4BCD-9C05-AFB66258F250}" destId="{CE1B3332-9251-4828-80E6-BDDF9B2C6C3B}" srcOrd="1" destOrd="0" presId="urn:microsoft.com/office/officeart/2005/8/layout/hProcess6"/>
    <dgm:cxn modelId="{AF4DCFBC-B238-4DDF-91A6-166D0CD0EDAD}" type="presParOf" srcId="{5EACA855-594D-4BCD-9C05-AFB66258F250}" destId="{29F42D52-6BF0-47B0-911A-CC77581BEB73}" srcOrd="2" destOrd="0" presId="urn:microsoft.com/office/officeart/2005/8/layout/hProcess6"/>
    <dgm:cxn modelId="{30867A7D-4BE3-462A-859A-2ADDEA508C47}" type="presParOf" srcId="{5EACA855-594D-4BCD-9C05-AFB66258F250}" destId="{99902673-941F-4913-904F-AC25BCE90323}" srcOrd="3" destOrd="0" presId="urn:microsoft.com/office/officeart/2005/8/layout/hProcess6"/>
    <dgm:cxn modelId="{55A8B786-7948-4C82-A2F9-9943C326A28C}" type="presParOf" srcId="{92921291-80D3-4084-89EF-9998E30BD7A0}" destId="{AC70534E-DFB0-47C9-AA83-9C5C524F4B3A}" srcOrd="1" destOrd="0" presId="urn:microsoft.com/office/officeart/2005/8/layout/hProcess6"/>
    <dgm:cxn modelId="{F5DD6CBB-D1CF-4ADD-82C8-32BE4D125B6B}" type="presParOf" srcId="{92921291-80D3-4084-89EF-9998E30BD7A0}" destId="{D07B5CDC-B995-49D3-9F61-2A72C62D3749}" srcOrd="2" destOrd="0" presId="urn:microsoft.com/office/officeart/2005/8/layout/hProcess6"/>
    <dgm:cxn modelId="{BAF27D5A-FC9D-4EB4-B031-F49ABE999FD8}" type="presParOf" srcId="{D07B5CDC-B995-49D3-9F61-2A72C62D3749}" destId="{544F04AA-9AF5-4C36-A75E-1541FB1B3AD8}" srcOrd="0" destOrd="0" presId="urn:microsoft.com/office/officeart/2005/8/layout/hProcess6"/>
    <dgm:cxn modelId="{F6E180F3-F34C-434A-80D2-B690BC744FB3}" type="presParOf" srcId="{D07B5CDC-B995-49D3-9F61-2A72C62D3749}" destId="{D3AE05E0-7AD8-4A7E-8E1F-DD26A26DCC47}" srcOrd="1" destOrd="0" presId="urn:microsoft.com/office/officeart/2005/8/layout/hProcess6"/>
    <dgm:cxn modelId="{26F1482E-680D-4645-9C06-8863A28E7D2B}" type="presParOf" srcId="{D07B5CDC-B995-49D3-9F61-2A72C62D3749}" destId="{90F0CAF7-9D05-407D-90CA-A380B512D56D}" srcOrd="2" destOrd="0" presId="urn:microsoft.com/office/officeart/2005/8/layout/hProcess6"/>
    <dgm:cxn modelId="{8561AAD8-2721-4C53-86D7-193CEDEECCB0}" type="presParOf" srcId="{D07B5CDC-B995-49D3-9F61-2A72C62D3749}" destId="{F71194DB-A44B-41CE-93D8-672D622D1B20}" srcOrd="3" destOrd="0" presId="urn:microsoft.com/office/officeart/2005/8/layout/hProcess6"/>
    <dgm:cxn modelId="{8D27C358-EA90-4DBE-AD93-279FCD98B314}" type="presParOf" srcId="{92921291-80D3-4084-89EF-9998E30BD7A0}" destId="{4B5F3C97-7E89-4AAC-9BB8-DF13E15EAE5A}" srcOrd="3" destOrd="0" presId="urn:microsoft.com/office/officeart/2005/8/layout/hProcess6"/>
    <dgm:cxn modelId="{5664E579-D438-443A-A8C8-E6506FB8408F}" type="presParOf" srcId="{92921291-80D3-4084-89EF-9998E30BD7A0}" destId="{E97D599B-614D-428C-AEB3-6B183AD1904B}" srcOrd="4" destOrd="0" presId="urn:microsoft.com/office/officeart/2005/8/layout/hProcess6"/>
    <dgm:cxn modelId="{FBCCDD8C-86FE-4F38-A014-3563F0405373}" type="presParOf" srcId="{E97D599B-614D-428C-AEB3-6B183AD1904B}" destId="{C327F922-210C-40AA-BE47-105D08C0B07A}" srcOrd="0" destOrd="0" presId="urn:microsoft.com/office/officeart/2005/8/layout/hProcess6"/>
    <dgm:cxn modelId="{D84096DB-374B-4BC2-A2B1-7DCA04D9D5AA}" type="presParOf" srcId="{E97D599B-614D-428C-AEB3-6B183AD1904B}" destId="{050D312D-9532-4B9A-B0E1-CDC69A8B4A81}" srcOrd="1" destOrd="0" presId="urn:microsoft.com/office/officeart/2005/8/layout/hProcess6"/>
    <dgm:cxn modelId="{06060B76-7C55-4DA0-94D5-49CA97DC1096}" type="presParOf" srcId="{E97D599B-614D-428C-AEB3-6B183AD1904B}" destId="{B439339F-6F9D-47E9-8B7D-3E341A61E828}" srcOrd="2" destOrd="0" presId="urn:microsoft.com/office/officeart/2005/8/layout/hProcess6"/>
    <dgm:cxn modelId="{63FFFBC3-2E6F-41F0-BBB7-F07CCF0E0DE3}" type="presParOf" srcId="{E97D599B-614D-428C-AEB3-6B183AD1904B}" destId="{186E9F0C-63B9-4ECE-B0FA-001B67D10410}" srcOrd="3" destOrd="0" presId="urn:microsoft.com/office/officeart/2005/8/layout/hProcess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63EFE2-BF53-46BD-A160-D0F59CDFB24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AR"/>
        </a:p>
      </dgm:t>
    </dgm:pt>
    <dgm:pt modelId="{4FC2CCFC-A070-463B-BB01-1900CB3FBEF5}" type="pres">
      <dgm:prSet presAssocID="{2463EFE2-BF53-46BD-A160-D0F59CDFB24E}" presName="linear" presStyleCnt="0">
        <dgm:presLayoutVars>
          <dgm:dir/>
          <dgm:animLvl val="lvl"/>
          <dgm:resizeHandles val="exact"/>
        </dgm:presLayoutVars>
      </dgm:prSet>
      <dgm:spPr/>
      <dgm:t>
        <a:bodyPr/>
        <a:lstStyle/>
        <a:p>
          <a:endParaRPr lang="es-AR"/>
        </a:p>
      </dgm:t>
    </dgm:pt>
  </dgm:ptLst>
  <dgm:cxnLst>
    <dgm:cxn modelId="{CD11D9CB-3A0C-4271-AF9C-75C6485328C4}" type="presOf" srcId="{2463EFE2-BF53-46BD-A160-D0F59CDFB24E}" destId="{4FC2CCFC-A070-463B-BB01-1900CB3FBEF5}" srcOrd="0" destOrd="0" presId="urn:microsoft.com/office/officeart/2005/8/layout/list1"/>
  </dgm:cxnLst>
  <dgm:bg>
    <a:no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63EFE2-BF53-46BD-A160-D0F59CDFB24E}"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AR"/>
        </a:p>
      </dgm:t>
    </dgm:pt>
    <dgm:pt modelId="{4FC2CCFC-A070-463B-BB01-1900CB3FBEF5}" type="pres">
      <dgm:prSet presAssocID="{2463EFE2-BF53-46BD-A160-D0F59CDFB24E}" presName="linear" presStyleCnt="0">
        <dgm:presLayoutVars>
          <dgm:dir/>
          <dgm:animLvl val="lvl"/>
          <dgm:resizeHandles val="exact"/>
        </dgm:presLayoutVars>
      </dgm:prSet>
      <dgm:spPr/>
      <dgm:t>
        <a:bodyPr/>
        <a:lstStyle/>
        <a:p>
          <a:endParaRPr lang="es-AR"/>
        </a:p>
      </dgm:t>
    </dgm:pt>
  </dgm:ptLst>
  <dgm:cxnLst>
    <dgm:cxn modelId="{D58BB096-4189-4343-9FF2-B32249A97F9E}" type="presOf" srcId="{2463EFE2-BF53-46BD-A160-D0F59CDFB24E}" destId="{4FC2CCFC-A070-463B-BB01-1900CB3FBEF5}" srcOrd="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10DB4D-E997-4B91-84F2-50188C6F5A5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AR"/>
        </a:p>
      </dgm:t>
    </dgm:pt>
    <dgm:pt modelId="{B3F2DDE5-E3DB-4604-9C28-64DC57377D52}">
      <dgm:prSet phldrT="[Texto]"/>
      <dgm:spPr>
        <a:solidFill>
          <a:srgbClr val="7030A0"/>
        </a:solidFill>
      </dgm:spPr>
      <dgm:t>
        <a:bodyPr/>
        <a:lstStyle/>
        <a:p>
          <a:r>
            <a:rPr lang="es-ES" altLang="es-AR" b="1" dirty="0">
              <a:solidFill>
                <a:schemeClr val="bg1"/>
              </a:solidFill>
            </a:rPr>
            <a:t>Contraindicaciones</a:t>
          </a:r>
          <a:r>
            <a:rPr lang="es-ES" altLang="es-AR" dirty="0">
              <a:solidFill>
                <a:schemeClr val="bg1"/>
              </a:solidFill>
            </a:rPr>
            <a:t> </a:t>
          </a:r>
          <a:endParaRPr lang="es-AR" dirty="0">
            <a:solidFill>
              <a:schemeClr val="bg1"/>
            </a:solidFill>
          </a:endParaRPr>
        </a:p>
      </dgm:t>
    </dgm:pt>
    <dgm:pt modelId="{CA75C4C8-18E7-4E35-A71D-F0C4250373C6}" type="parTrans" cxnId="{0806ED1B-8B23-4BAD-AF1D-997020824275}">
      <dgm:prSet/>
      <dgm:spPr/>
      <dgm:t>
        <a:bodyPr/>
        <a:lstStyle/>
        <a:p>
          <a:endParaRPr lang="es-AR"/>
        </a:p>
      </dgm:t>
    </dgm:pt>
    <dgm:pt modelId="{4B1A6453-EFF4-412F-A6D4-9E51B358B106}" type="sibTrans" cxnId="{0806ED1B-8B23-4BAD-AF1D-997020824275}">
      <dgm:prSet/>
      <dgm:spPr/>
      <dgm:t>
        <a:bodyPr/>
        <a:lstStyle/>
        <a:p>
          <a:endParaRPr lang="es-AR"/>
        </a:p>
      </dgm:t>
    </dgm:pt>
    <dgm:pt modelId="{626C1FBE-E08D-40C2-90E0-5C4AFBF050FB}">
      <dgm:prSet/>
      <dgm:spPr>
        <a:ln>
          <a:solidFill>
            <a:srgbClr val="7030A0"/>
          </a:solidFill>
        </a:ln>
      </dgm:spPr>
      <dgm:t>
        <a:bodyPr/>
        <a:lstStyle/>
        <a:p>
          <a:r>
            <a:rPr lang="es-ES" altLang="es-AR" dirty="0">
              <a:solidFill>
                <a:schemeClr val="tx1"/>
              </a:solidFill>
            </a:rPr>
            <a:t>Absolutas</a:t>
          </a:r>
        </a:p>
      </dgm:t>
    </dgm:pt>
    <dgm:pt modelId="{0485F8D3-F2C6-423A-833E-3C24D487B0F5}" type="parTrans" cxnId="{C614A4A4-AA56-48A0-B6F8-E6B4343F73A9}">
      <dgm:prSet/>
      <dgm:spPr/>
      <dgm:t>
        <a:bodyPr/>
        <a:lstStyle/>
        <a:p>
          <a:endParaRPr lang="es-AR"/>
        </a:p>
      </dgm:t>
    </dgm:pt>
    <dgm:pt modelId="{C5DACE30-4C0A-432D-8D37-83286D29E872}" type="sibTrans" cxnId="{C614A4A4-AA56-48A0-B6F8-E6B4343F73A9}">
      <dgm:prSet/>
      <dgm:spPr/>
      <dgm:t>
        <a:bodyPr/>
        <a:lstStyle/>
        <a:p>
          <a:endParaRPr lang="es-AR"/>
        </a:p>
      </dgm:t>
    </dgm:pt>
    <dgm:pt modelId="{D15133C1-BEE1-44D0-8624-1C954DE19E65}">
      <dgm:prSet/>
      <dgm:spPr>
        <a:solidFill>
          <a:srgbClr val="7030A0"/>
        </a:solidFill>
      </dgm:spPr>
      <dgm:t>
        <a:bodyPr/>
        <a:lstStyle/>
        <a:p>
          <a:r>
            <a:rPr lang="es-ES" altLang="es-AR" b="1" dirty="0">
              <a:solidFill>
                <a:schemeClr val="bg1"/>
              </a:solidFill>
            </a:rPr>
            <a:t>Precauciones </a:t>
          </a:r>
        </a:p>
      </dgm:t>
    </dgm:pt>
    <dgm:pt modelId="{FF32E060-EFEB-4018-81B4-195127D18AD7}" type="parTrans" cxnId="{AEEA2E99-41A0-48A5-9FFC-8FF73A53224F}">
      <dgm:prSet/>
      <dgm:spPr/>
      <dgm:t>
        <a:bodyPr/>
        <a:lstStyle/>
        <a:p>
          <a:endParaRPr lang="es-AR"/>
        </a:p>
      </dgm:t>
    </dgm:pt>
    <dgm:pt modelId="{532D532C-02C1-4718-B820-E70F8BD4823F}" type="sibTrans" cxnId="{AEEA2E99-41A0-48A5-9FFC-8FF73A53224F}">
      <dgm:prSet/>
      <dgm:spPr/>
      <dgm:t>
        <a:bodyPr/>
        <a:lstStyle/>
        <a:p>
          <a:endParaRPr lang="es-AR"/>
        </a:p>
      </dgm:t>
    </dgm:pt>
    <dgm:pt modelId="{DFC869DA-4C47-41C8-9F75-D941D91D1B5B}">
      <dgm:prSet/>
      <dgm:spPr>
        <a:solidFill>
          <a:srgbClr val="7030A0"/>
        </a:solidFill>
      </dgm:spPr>
      <dgm:t>
        <a:bodyPr/>
        <a:lstStyle/>
        <a:p>
          <a:r>
            <a:rPr lang="es-ES" altLang="es-AR" b="1" dirty="0">
              <a:solidFill>
                <a:schemeClr val="bg1"/>
              </a:solidFill>
            </a:rPr>
            <a:t>Situaciones especiales</a:t>
          </a:r>
        </a:p>
      </dgm:t>
    </dgm:pt>
    <dgm:pt modelId="{9B67CC7E-27DE-4295-B1FA-E2D96F055C67}" type="parTrans" cxnId="{A4EB5FFA-66E9-4734-B5A7-7C3CDC750B92}">
      <dgm:prSet/>
      <dgm:spPr/>
      <dgm:t>
        <a:bodyPr/>
        <a:lstStyle/>
        <a:p>
          <a:endParaRPr lang="es-AR"/>
        </a:p>
      </dgm:t>
    </dgm:pt>
    <dgm:pt modelId="{B9AB1B5F-26AF-4FE7-9315-57097B00470C}" type="sibTrans" cxnId="{A4EB5FFA-66E9-4734-B5A7-7C3CDC750B92}">
      <dgm:prSet/>
      <dgm:spPr/>
      <dgm:t>
        <a:bodyPr/>
        <a:lstStyle/>
        <a:p>
          <a:endParaRPr lang="es-AR"/>
        </a:p>
      </dgm:t>
    </dgm:pt>
    <dgm:pt modelId="{0B0DB051-9C9F-420F-A900-E4B78D22C4C5}">
      <dgm:prSet/>
      <dgm:spPr>
        <a:ln>
          <a:solidFill>
            <a:srgbClr val="7030A0"/>
          </a:solidFill>
        </a:ln>
      </dgm:spPr>
      <dgm:t>
        <a:bodyPr/>
        <a:lstStyle/>
        <a:p>
          <a:r>
            <a:rPr lang="es-ES" altLang="es-AR" dirty="0">
              <a:solidFill>
                <a:schemeClr val="tx1"/>
              </a:solidFill>
            </a:rPr>
            <a:t>Particulares de cada vacuna o individuo</a:t>
          </a:r>
        </a:p>
      </dgm:t>
    </dgm:pt>
    <dgm:pt modelId="{089ED601-C68A-4202-AEC5-7858F9510B84}" type="parTrans" cxnId="{BF879BB9-1054-47C1-82C4-5084C3A32576}">
      <dgm:prSet/>
      <dgm:spPr/>
      <dgm:t>
        <a:bodyPr/>
        <a:lstStyle/>
        <a:p>
          <a:endParaRPr lang="es-AR"/>
        </a:p>
      </dgm:t>
    </dgm:pt>
    <dgm:pt modelId="{29DFBCFA-71E5-42E7-B33C-B9A1C0BD4611}" type="sibTrans" cxnId="{BF879BB9-1054-47C1-82C4-5084C3A32576}">
      <dgm:prSet/>
      <dgm:spPr/>
      <dgm:t>
        <a:bodyPr/>
        <a:lstStyle/>
        <a:p>
          <a:endParaRPr lang="es-AR"/>
        </a:p>
      </dgm:t>
    </dgm:pt>
    <dgm:pt modelId="{EC15C661-FF50-4744-96A4-8BEF80C6B6EA}" type="pres">
      <dgm:prSet presAssocID="{A310DB4D-E997-4B91-84F2-50188C6F5A54}" presName="linear" presStyleCnt="0">
        <dgm:presLayoutVars>
          <dgm:dir/>
          <dgm:animLvl val="lvl"/>
          <dgm:resizeHandles val="exact"/>
        </dgm:presLayoutVars>
      </dgm:prSet>
      <dgm:spPr/>
      <dgm:t>
        <a:bodyPr/>
        <a:lstStyle/>
        <a:p>
          <a:endParaRPr lang="es-AR"/>
        </a:p>
      </dgm:t>
    </dgm:pt>
    <dgm:pt modelId="{3DFB5A39-494F-4970-B785-A1F9F916CFAE}" type="pres">
      <dgm:prSet presAssocID="{B3F2DDE5-E3DB-4604-9C28-64DC57377D52}" presName="parentLin" presStyleCnt="0"/>
      <dgm:spPr/>
    </dgm:pt>
    <dgm:pt modelId="{6937F3C5-31D4-47AB-A471-8EDF81B028EE}" type="pres">
      <dgm:prSet presAssocID="{B3F2DDE5-E3DB-4604-9C28-64DC57377D52}" presName="parentLeftMargin" presStyleLbl="node1" presStyleIdx="0" presStyleCnt="3"/>
      <dgm:spPr/>
      <dgm:t>
        <a:bodyPr/>
        <a:lstStyle/>
        <a:p>
          <a:endParaRPr lang="es-AR"/>
        </a:p>
      </dgm:t>
    </dgm:pt>
    <dgm:pt modelId="{37CBA16D-6B2C-4A85-8E8B-972B1496ADBE}" type="pres">
      <dgm:prSet presAssocID="{B3F2DDE5-E3DB-4604-9C28-64DC57377D52}" presName="parentText" presStyleLbl="node1" presStyleIdx="0" presStyleCnt="3" custLinFactNeighborX="2103" custLinFactNeighborY="-1647">
        <dgm:presLayoutVars>
          <dgm:chMax val="0"/>
          <dgm:bulletEnabled val="1"/>
        </dgm:presLayoutVars>
      </dgm:prSet>
      <dgm:spPr/>
      <dgm:t>
        <a:bodyPr/>
        <a:lstStyle/>
        <a:p>
          <a:endParaRPr lang="es-AR"/>
        </a:p>
      </dgm:t>
    </dgm:pt>
    <dgm:pt modelId="{5527D699-374B-4C8D-87AC-475A6AB9FC96}" type="pres">
      <dgm:prSet presAssocID="{B3F2DDE5-E3DB-4604-9C28-64DC57377D52}" presName="negativeSpace" presStyleCnt="0"/>
      <dgm:spPr/>
    </dgm:pt>
    <dgm:pt modelId="{00AA2A5E-EC5A-4B05-9A26-7CEF8C79B039}" type="pres">
      <dgm:prSet presAssocID="{B3F2DDE5-E3DB-4604-9C28-64DC57377D52}" presName="childText" presStyleLbl="conFgAcc1" presStyleIdx="0" presStyleCnt="3">
        <dgm:presLayoutVars>
          <dgm:bulletEnabled val="1"/>
        </dgm:presLayoutVars>
      </dgm:prSet>
      <dgm:spPr/>
      <dgm:t>
        <a:bodyPr/>
        <a:lstStyle/>
        <a:p>
          <a:endParaRPr lang="es-AR"/>
        </a:p>
      </dgm:t>
    </dgm:pt>
    <dgm:pt modelId="{39D202CD-6FA4-4E88-8194-DE26223C28F6}" type="pres">
      <dgm:prSet presAssocID="{4B1A6453-EFF4-412F-A6D4-9E51B358B106}" presName="spaceBetweenRectangles" presStyleCnt="0"/>
      <dgm:spPr/>
    </dgm:pt>
    <dgm:pt modelId="{F77D945E-5920-45A3-B169-03884EE02C66}" type="pres">
      <dgm:prSet presAssocID="{D15133C1-BEE1-44D0-8624-1C954DE19E65}" presName="parentLin" presStyleCnt="0"/>
      <dgm:spPr/>
    </dgm:pt>
    <dgm:pt modelId="{D478272D-93AD-44CD-9DA6-5102FE0C7A9E}" type="pres">
      <dgm:prSet presAssocID="{D15133C1-BEE1-44D0-8624-1C954DE19E65}" presName="parentLeftMargin" presStyleLbl="node1" presStyleIdx="0" presStyleCnt="3"/>
      <dgm:spPr/>
      <dgm:t>
        <a:bodyPr/>
        <a:lstStyle/>
        <a:p>
          <a:endParaRPr lang="es-AR"/>
        </a:p>
      </dgm:t>
    </dgm:pt>
    <dgm:pt modelId="{70CF00A0-5C2A-47F1-99E7-4C6CD491F3B4}" type="pres">
      <dgm:prSet presAssocID="{D15133C1-BEE1-44D0-8624-1C954DE19E65}" presName="parentText" presStyleLbl="node1" presStyleIdx="1" presStyleCnt="3">
        <dgm:presLayoutVars>
          <dgm:chMax val="0"/>
          <dgm:bulletEnabled val="1"/>
        </dgm:presLayoutVars>
      </dgm:prSet>
      <dgm:spPr/>
      <dgm:t>
        <a:bodyPr/>
        <a:lstStyle/>
        <a:p>
          <a:endParaRPr lang="es-AR"/>
        </a:p>
      </dgm:t>
    </dgm:pt>
    <dgm:pt modelId="{10512465-158E-4BB7-B217-B6E391501757}" type="pres">
      <dgm:prSet presAssocID="{D15133C1-BEE1-44D0-8624-1C954DE19E65}" presName="negativeSpace" presStyleCnt="0"/>
      <dgm:spPr/>
    </dgm:pt>
    <dgm:pt modelId="{6328C8E5-FCF7-4A69-A0F4-0AD633ADB9CF}" type="pres">
      <dgm:prSet presAssocID="{D15133C1-BEE1-44D0-8624-1C954DE19E65}" presName="childText" presStyleLbl="conFgAcc1" presStyleIdx="1" presStyleCnt="3">
        <dgm:presLayoutVars>
          <dgm:bulletEnabled val="1"/>
        </dgm:presLayoutVars>
      </dgm:prSet>
      <dgm:spPr>
        <a:ln>
          <a:solidFill>
            <a:srgbClr val="7030A0"/>
          </a:solidFill>
        </a:ln>
      </dgm:spPr>
    </dgm:pt>
    <dgm:pt modelId="{4CD51B20-6B92-45D7-A140-2553D3E9DAC7}" type="pres">
      <dgm:prSet presAssocID="{532D532C-02C1-4718-B820-E70F8BD4823F}" presName="spaceBetweenRectangles" presStyleCnt="0"/>
      <dgm:spPr/>
    </dgm:pt>
    <dgm:pt modelId="{CB38A039-6FC0-4E06-BCF6-D6D49ACE21E3}" type="pres">
      <dgm:prSet presAssocID="{DFC869DA-4C47-41C8-9F75-D941D91D1B5B}" presName="parentLin" presStyleCnt="0"/>
      <dgm:spPr/>
    </dgm:pt>
    <dgm:pt modelId="{F0EB07BE-B157-4DF8-BA3D-BA3BE1C413E1}" type="pres">
      <dgm:prSet presAssocID="{DFC869DA-4C47-41C8-9F75-D941D91D1B5B}" presName="parentLeftMargin" presStyleLbl="node1" presStyleIdx="1" presStyleCnt="3"/>
      <dgm:spPr/>
      <dgm:t>
        <a:bodyPr/>
        <a:lstStyle/>
        <a:p>
          <a:endParaRPr lang="es-AR"/>
        </a:p>
      </dgm:t>
    </dgm:pt>
    <dgm:pt modelId="{BD3F4465-180A-4139-B2F1-674FD086B03A}" type="pres">
      <dgm:prSet presAssocID="{DFC869DA-4C47-41C8-9F75-D941D91D1B5B}" presName="parentText" presStyleLbl="node1" presStyleIdx="2" presStyleCnt="3">
        <dgm:presLayoutVars>
          <dgm:chMax val="0"/>
          <dgm:bulletEnabled val="1"/>
        </dgm:presLayoutVars>
      </dgm:prSet>
      <dgm:spPr/>
      <dgm:t>
        <a:bodyPr/>
        <a:lstStyle/>
        <a:p>
          <a:endParaRPr lang="es-AR"/>
        </a:p>
      </dgm:t>
    </dgm:pt>
    <dgm:pt modelId="{E74423FA-71E1-4AAE-87C6-0647F1D5F8DD}" type="pres">
      <dgm:prSet presAssocID="{DFC869DA-4C47-41C8-9F75-D941D91D1B5B}" presName="negativeSpace" presStyleCnt="0"/>
      <dgm:spPr/>
    </dgm:pt>
    <dgm:pt modelId="{864A308F-D6ED-48C5-A43B-6E8E8AAA40DA}" type="pres">
      <dgm:prSet presAssocID="{DFC869DA-4C47-41C8-9F75-D941D91D1B5B}" presName="childText" presStyleLbl="conFgAcc1" presStyleIdx="2" presStyleCnt="3">
        <dgm:presLayoutVars>
          <dgm:bulletEnabled val="1"/>
        </dgm:presLayoutVars>
      </dgm:prSet>
      <dgm:spPr>
        <a:ln>
          <a:solidFill>
            <a:srgbClr val="7030A0"/>
          </a:solidFill>
        </a:ln>
      </dgm:spPr>
    </dgm:pt>
  </dgm:ptLst>
  <dgm:cxnLst>
    <dgm:cxn modelId="{9F1CC7AA-0CCC-40AB-8E62-1672A26C91E0}" type="presOf" srcId="{D15133C1-BEE1-44D0-8624-1C954DE19E65}" destId="{D478272D-93AD-44CD-9DA6-5102FE0C7A9E}" srcOrd="0" destOrd="0" presId="urn:microsoft.com/office/officeart/2005/8/layout/list1"/>
    <dgm:cxn modelId="{C614A4A4-AA56-48A0-B6F8-E6B4343F73A9}" srcId="{B3F2DDE5-E3DB-4604-9C28-64DC57377D52}" destId="{626C1FBE-E08D-40C2-90E0-5C4AFBF050FB}" srcOrd="0" destOrd="0" parTransId="{0485F8D3-F2C6-423A-833E-3C24D487B0F5}" sibTransId="{C5DACE30-4C0A-432D-8D37-83286D29E872}"/>
    <dgm:cxn modelId="{BF879BB9-1054-47C1-82C4-5084C3A32576}" srcId="{B3F2DDE5-E3DB-4604-9C28-64DC57377D52}" destId="{0B0DB051-9C9F-420F-A900-E4B78D22C4C5}" srcOrd="1" destOrd="0" parTransId="{089ED601-C68A-4202-AEC5-7858F9510B84}" sibTransId="{29DFBCFA-71E5-42E7-B33C-B9A1C0BD4611}"/>
    <dgm:cxn modelId="{408431DA-8C46-45BC-82DF-009F0055CAF1}" type="presOf" srcId="{DFC869DA-4C47-41C8-9F75-D941D91D1B5B}" destId="{F0EB07BE-B157-4DF8-BA3D-BA3BE1C413E1}" srcOrd="0" destOrd="0" presId="urn:microsoft.com/office/officeart/2005/8/layout/list1"/>
    <dgm:cxn modelId="{0806ED1B-8B23-4BAD-AF1D-997020824275}" srcId="{A310DB4D-E997-4B91-84F2-50188C6F5A54}" destId="{B3F2DDE5-E3DB-4604-9C28-64DC57377D52}" srcOrd="0" destOrd="0" parTransId="{CA75C4C8-18E7-4E35-A71D-F0C4250373C6}" sibTransId="{4B1A6453-EFF4-412F-A6D4-9E51B358B106}"/>
    <dgm:cxn modelId="{A4EB5FFA-66E9-4734-B5A7-7C3CDC750B92}" srcId="{A310DB4D-E997-4B91-84F2-50188C6F5A54}" destId="{DFC869DA-4C47-41C8-9F75-D941D91D1B5B}" srcOrd="2" destOrd="0" parTransId="{9B67CC7E-27DE-4295-B1FA-E2D96F055C67}" sibTransId="{B9AB1B5F-26AF-4FE7-9315-57097B00470C}"/>
    <dgm:cxn modelId="{4D8405FF-B249-4EAC-89D6-C9A3586B2659}" type="presOf" srcId="{D15133C1-BEE1-44D0-8624-1C954DE19E65}" destId="{70CF00A0-5C2A-47F1-99E7-4C6CD491F3B4}" srcOrd="1" destOrd="0" presId="urn:microsoft.com/office/officeart/2005/8/layout/list1"/>
    <dgm:cxn modelId="{F072BB0A-F493-4553-822C-A7AB97A72CB2}" type="presOf" srcId="{DFC869DA-4C47-41C8-9F75-D941D91D1B5B}" destId="{BD3F4465-180A-4139-B2F1-674FD086B03A}" srcOrd="1" destOrd="0" presId="urn:microsoft.com/office/officeart/2005/8/layout/list1"/>
    <dgm:cxn modelId="{AEEA2E99-41A0-48A5-9FFC-8FF73A53224F}" srcId="{A310DB4D-E997-4B91-84F2-50188C6F5A54}" destId="{D15133C1-BEE1-44D0-8624-1C954DE19E65}" srcOrd="1" destOrd="0" parTransId="{FF32E060-EFEB-4018-81B4-195127D18AD7}" sibTransId="{532D532C-02C1-4718-B820-E70F8BD4823F}"/>
    <dgm:cxn modelId="{0709A5E9-F239-4952-9F16-6858E62A1D17}" type="presOf" srcId="{B3F2DDE5-E3DB-4604-9C28-64DC57377D52}" destId="{37CBA16D-6B2C-4A85-8E8B-972B1496ADBE}" srcOrd="1" destOrd="0" presId="urn:microsoft.com/office/officeart/2005/8/layout/list1"/>
    <dgm:cxn modelId="{CE55F9B2-4D56-4166-A2BF-E91BEE6153B4}" type="presOf" srcId="{0B0DB051-9C9F-420F-A900-E4B78D22C4C5}" destId="{00AA2A5E-EC5A-4B05-9A26-7CEF8C79B039}" srcOrd="0" destOrd="1" presId="urn:microsoft.com/office/officeart/2005/8/layout/list1"/>
    <dgm:cxn modelId="{6905F406-DFE5-4311-B621-F9D68C0563F6}" type="presOf" srcId="{626C1FBE-E08D-40C2-90E0-5C4AFBF050FB}" destId="{00AA2A5E-EC5A-4B05-9A26-7CEF8C79B039}" srcOrd="0" destOrd="0" presId="urn:microsoft.com/office/officeart/2005/8/layout/list1"/>
    <dgm:cxn modelId="{CFFCE359-5D63-4E71-A4E7-11720BB9CD2C}" type="presOf" srcId="{A310DB4D-E997-4B91-84F2-50188C6F5A54}" destId="{EC15C661-FF50-4744-96A4-8BEF80C6B6EA}" srcOrd="0" destOrd="0" presId="urn:microsoft.com/office/officeart/2005/8/layout/list1"/>
    <dgm:cxn modelId="{588C6D18-72D3-445B-8AA1-12B7DF52A1E1}" type="presOf" srcId="{B3F2DDE5-E3DB-4604-9C28-64DC57377D52}" destId="{6937F3C5-31D4-47AB-A471-8EDF81B028EE}" srcOrd="0" destOrd="0" presId="urn:microsoft.com/office/officeart/2005/8/layout/list1"/>
    <dgm:cxn modelId="{2B4FC698-6040-4A4E-A1C1-3581AD0F462F}" type="presParOf" srcId="{EC15C661-FF50-4744-96A4-8BEF80C6B6EA}" destId="{3DFB5A39-494F-4970-B785-A1F9F916CFAE}" srcOrd="0" destOrd="0" presId="urn:microsoft.com/office/officeart/2005/8/layout/list1"/>
    <dgm:cxn modelId="{192B5735-C773-4661-B437-D914B3CE5D09}" type="presParOf" srcId="{3DFB5A39-494F-4970-B785-A1F9F916CFAE}" destId="{6937F3C5-31D4-47AB-A471-8EDF81B028EE}" srcOrd="0" destOrd="0" presId="urn:microsoft.com/office/officeart/2005/8/layout/list1"/>
    <dgm:cxn modelId="{16C14626-F124-4455-AF2A-BD152AB5ED02}" type="presParOf" srcId="{3DFB5A39-494F-4970-B785-A1F9F916CFAE}" destId="{37CBA16D-6B2C-4A85-8E8B-972B1496ADBE}" srcOrd="1" destOrd="0" presId="urn:microsoft.com/office/officeart/2005/8/layout/list1"/>
    <dgm:cxn modelId="{30AF221F-F99B-40C1-9EC1-9546AF5553BB}" type="presParOf" srcId="{EC15C661-FF50-4744-96A4-8BEF80C6B6EA}" destId="{5527D699-374B-4C8D-87AC-475A6AB9FC96}" srcOrd="1" destOrd="0" presId="urn:microsoft.com/office/officeart/2005/8/layout/list1"/>
    <dgm:cxn modelId="{077301AD-CFB1-4065-A971-0D433FEBCAF8}" type="presParOf" srcId="{EC15C661-FF50-4744-96A4-8BEF80C6B6EA}" destId="{00AA2A5E-EC5A-4B05-9A26-7CEF8C79B039}" srcOrd="2" destOrd="0" presId="urn:microsoft.com/office/officeart/2005/8/layout/list1"/>
    <dgm:cxn modelId="{957074F5-C7A0-43C9-86F2-015309E68C78}" type="presParOf" srcId="{EC15C661-FF50-4744-96A4-8BEF80C6B6EA}" destId="{39D202CD-6FA4-4E88-8194-DE26223C28F6}" srcOrd="3" destOrd="0" presId="urn:microsoft.com/office/officeart/2005/8/layout/list1"/>
    <dgm:cxn modelId="{5EA1D06C-0CF1-4FFD-B4D6-7D647F3D19AE}" type="presParOf" srcId="{EC15C661-FF50-4744-96A4-8BEF80C6B6EA}" destId="{F77D945E-5920-45A3-B169-03884EE02C66}" srcOrd="4" destOrd="0" presId="urn:microsoft.com/office/officeart/2005/8/layout/list1"/>
    <dgm:cxn modelId="{C51F1E33-9F8D-49E5-8C3F-1D0F2402459B}" type="presParOf" srcId="{F77D945E-5920-45A3-B169-03884EE02C66}" destId="{D478272D-93AD-44CD-9DA6-5102FE0C7A9E}" srcOrd="0" destOrd="0" presId="urn:microsoft.com/office/officeart/2005/8/layout/list1"/>
    <dgm:cxn modelId="{39C99667-84CF-4708-8222-D3400F0B3D93}" type="presParOf" srcId="{F77D945E-5920-45A3-B169-03884EE02C66}" destId="{70CF00A0-5C2A-47F1-99E7-4C6CD491F3B4}" srcOrd="1" destOrd="0" presId="urn:microsoft.com/office/officeart/2005/8/layout/list1"/>
    <dgm:cxn modelId="{5A4020C7-8311-4687-B92B-6232426C7E69}" type="presParOf" srcId="{EC15C661-FF50-4744-96A4-8BEF80C6B6EA}" destId="{10512465-158E-4BB7-B217-B6E391501757}" srcOrd="5" destOrd="0" presId="urn:microsoft.com/office/officeart/2005/8/layout/list1"/>
    <dgm:cxn modelId="{23314DF8-8BA8-4984-ADAB-01715C2CE112}" type="presParOf" srcId="{EC15C661-FF50-4744-96A4-8BEF80C6B6EA}" destId="{6328C8E5-FCF7-4A69-A0F4-0AD633ADB9CF}" srcOrd="6" destOrd="0" presId="urn:microsoft.com/office/officeart/2005/8/layout/list1"/>
    <dgm:cxn modelId="{B7A40447-3D72-4621-BE56-057CD2905B7F}" type="presParOf" srcId="{EC15C661-FF50-4744-96A4-8BEF80C6B6EA}" destId="{4CD51B20-6B92-45D7-A140-2553D3E9DAC7}" srcOrd="7" destOrd="0" presId="urn:microsoft.com/office/officeart/2005/8/layout/list1"/>
    <dgm:cxn modelId="{814D8039-236B-47D7-AA3A-FF743F232DD5}" type="presParOf" srcId="{EC15C661-FF50-4744-96A4-8BEF80C6B6EA}" destId="{CB38A039-6FC0-4E06-BCF6-D6D49ACE21E3}" srcOrd="8" destOrd="0" presId="urn:microsoft.com/office/officeart/2005/8/layout/list1"/>
    <dgm:cxn modelId="{0431BCC4-777B-4236-9C04-587E975330FA}" type="presParOf" srcId="{CB38A039-6FC0-4E06-BCF6-D6D49ACE21E3}" destId="{F0EB07BE-B157-4DF8-BA3D-BA3BE1C413E1}" srcOrd="0" destOrd="0" presId="urn:microsoft.com/office/officeart/2005/8/layout/list1"/>
    <dgm:cxn modelId="{2BB8E003-8993-40D5-BDC7-CEBDEBB4D5B0}" type="presParOf" srcId="{CB38A039-6FC0-4E06-BCF6-D6D49ACE21E3}" destId="{BD3F4465-180A-4139-B2F1-674FD086B03A}" srcOrd="1" destOrd="0" presId="urn:microsoft.com/office/officeart/2005/8/layout/list1"/>
    <dgm:cxn modelId="{C0FFDB48-55CE-4CEB-A29A-052FD12EBAA9}" type="presParOf" srcId="{EC15C661-FF50-4744-96A4-8BEF80C6B6EA}" destId="{E74423FA-71E1-4AAE-87C6-0647F1D5F8DD}" srcOrd="9" destOrd="0" presId="urn:microsoft.com/office/officeart/2005/8/layout/list1"/>
    <dgm:cxn modelId="{5C2F085C-73A9-4996-9C4B-2475AC3396BC}" type="presParOf" srcId="{EC15C661-FF50-4744-96A4-8BEF80C6B6EA}" destId="{864A308F-D6ED-48C5-A43B-6E8E8AAA40DA}"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B3332-9251-4828-80E6-BDDF9B2C6C3B}">
      <dsp:nvSpPr>
        <dsp:cNvPr id="0" name=""/>
        <dsp:cNvSpPr/>
      </dsp:nvSpPr>
      <dsp:spPr>
        <a:xfrm>
          <a:off x="1779862" y="2954639"/>
          <a:ext cx="3853151" cy="692126"/>
        </a:xfrm>
        <a:prstGeom prst="rightArrow">
          <a:avLst>
            <a:gd name="adj1" fmla="val 70000"/>
            <a:gd name="adj2" fmla="val 50000"/>
          </a:avLst>
        </a:prstGeom>
        <a:solidFill>
          <a:srgbClr val="D6BBEB">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9902673-941F-4913-904F-AC25BCE90323}">
      <dsp:nvSpPr>
        <dsp:cNvPr id="0" name=""/>
        <dsp:cNvSpPr/>
      </dsp:nvSpPr>
      <dsp:spPr>
        <a:xfrm>
          <a:off x="755102" y="2158651"/>
          <a:ext cx="2979736" cy="2308762"/>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AR" sz="2800" kern="1200" dirty="0"/>
            <a:t>Vacunación </a:t>
          </a:r>
        </a:p>
      </dsp:txBody>
      <dsp:txXfrm>
        <a:off x="1191474" y="2496761"/>
        <a:ext cx="2106992" cy="1632542"/>
      </dsp:txXfrm>
    </dsp:sp>
    <dsp:sp modelId="{D3AE05E0-7AD8-4A7E-8E1F-DD26A26DCC47}">
      <dsp:nvSpPr>
        <dsp:cNvPr id="0" name=""/>
        <dsp:cNvSpPr/>
      </dsp:nvSpPr>
      <dsp:spPr>
        <a:xfrm>
          <a:off x="6036244" y="2941275"/>
          <a:ext cx="2951476" cy="666429"/>
        </a:xfrm>
        <a:prstGeom prst="rightArrow">
          <a:avLst>
            <a:gd name="adj1" fmla="val 70000"/>
            <a:gd name="adj2" fmla="val 50000"/>
          </a:avLst>
        </a:prstGeom>
        <a:solidFill>
          <a:srgbClr val="D6BBEB">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280" tIns="20320" rIns="40640" bIns="20320" numCol="1" spcCol="1270" anchor="ctr" anchorCtr="0">
          <a:noAutofit/>
        </a:bodyPr>
        <a:lstStyle/>
        <a:p>
          <a:pPr marL="0" lvl="0" indent="0" algn="ctr" defTabSz="1422400">
            <a:lnSpc>
              <a:spcPct val="90000"/>
            </a:lnSpc>
            <a:spcBef>
              <a:spcPct val="0"/>
            </a:spcBef>
            <a:spcAft>
              <a:spcPct val="35000"/>
            </a:spcAft>
            <a:buNone/>
          </a:pPr>
          <a:endParaRPr lang="es-AR" sz="3200" kern="1200" dirty="0"/>
        </a:p>
      </dsp:txBody>
      <dsp:txXfrm>
        <a:off x="6774113" y="3041239"/>
        <a:ext cx="1980357" cy="466501"/>
      </dsp:txXfrm>
    </dsp:sp>
    <dsp:sp modelId="{F71194DB-A44B-41CE-93D8-672D622D1B20}">
      <dsp:nvSpPr>
        <dsp:cNvPr id="0" name=""/>
        <dsp:cNvSpPr/>
      </dsp:nvSpPr>
      <dsp:spPr>
        <a:xfrm>
          <a:off x="5086577" y="2292043"/>
          <a:ext cx="2361830" cy="1939208"/>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AR" sz="2800" kern="1200" dirty="0"/>
            <a:t>Tiempo</a:t>
          </a:r>
        </a:p>
      </dsp:txBody>
      <dsp:txXfrm>
        <a:off x="5432459" y="2576033"/>
        <a:ext cx="1670066" cy="1371228"/>
      </dsp:txXfrm>
    </dsp:sp>
    <dsp:sp modelId="{050D312D-9532-4B9A-B0E1-CDC69A8B4A81}">
      <dsp:nvSpPr>
        <dsp:cNvPr id="0" name=""/>
        <dsp:cNvSpPr/>
      </dsp:nvSpPr>
      <dsp:spPr>
        <a:xfrm>
          <a:off x="10483041" y="2645766"/>
          <a:ext cx="2951476" cy="1206054"/>
        </a:xfrm>
        <a:prstGeom prst="rightArrow">
          <a:avLst>
            <a:gd name="adj1" fmla="val 70000"/>
            <a:gd name="adj2" fmla="val 50000"/>
          </a:avLst>
        </a:prstGeom>
        <a:solidFill>
          <a:schemeClr val="bg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86E9F0C-63B9-4ECE-B0FA-001B67D10410}">
      <dsp:nvSpPr>
        <dsp:cNvPr id="0" name=""/>
        <dsp:cNvSpPr/>
      </dsp:nvSpPr>
      <dsp:spPr>
        <a:xfrm>
          <a:off x="9016172" y="2294102"/>
          <a:ext cx="2159211" cy="1989516"/>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AR" sz="2800" kern="1200" dirty="0"/>
            <a:t>Evento</a:t>
          </a:r>
        </a:p>
      </dsp:txBody>
      <dsp:txXfrm>
        <a:off x="9332381" y="2585460"/>
        <a:ext cx="1526793" cy="1406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A2A5E-EC5A-4B05-9A26-7CEF8C79B039}">
      <dsp:nvSpPr>
        <dsp:cNvPr id="0" name=""/>
        <dsp:cNvSpPr/>
      </dsp:nvSpPr>
      <dsp:spPr>
        <a:xfrm>
          <a:off x="0" y="530531"/>
          <a:ext cx="13575645" cy="1981350"/>
        </a:xfrm>
        <a:prstGeom prst="rect">
          <a:avLst/>
        </a:prstGeom>
        <a:solidFill>
          <a:schemeClr val="lt1">
            <a:alpha val="90000"/>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53621" tIns="708152" rIns="1053621" bIns="241808" numCol="1" spcCol="1270" anchor="t" anchorCtr="0">
          <a:noAutofit/>
        </a:bodyPr>
        <a:lstStyle/>
        <a:p>
          <a:pPr marL="285750" lvl="1" indent="-285750" algn="l" defTabSz="1511300">
            <a:lnSpc>
              <a:spcPct val="90000"/>
            </a:lnSpc>
            <a:spcBef>
              <a:spcPct val="0"/>
            </a:spcBef>
            <a:spcAft>
              <a:spcPct val="15000"/>
            </a:spcAft>
            <a:buChar char="•"/>
          </a:pPr>
          <a:r>
            <a:rPr lang="es-ES" altLang="es-AR" sz="3400" kern="1200" dirty="0">
              <a:solidFill>
                <a:schemeClr val="tx1"/>
              </a:solidFill>
            </a:rPr>
            <a:t>Absolutas</a:t>
          </a:r>
        </a:p>
        <a:p>
          <a:pPr marL="285750" lvl="1" indent="-285750" algn="l" defTabSz="1511300">
            <a:lnSpc>
              <a:spcPct val="90000"/>
            </a:lnSpc>
            <a:spcBef>
              <a:spcPct val="0"/>
            </a:spcBef>
            <a:spcAft>
              <a:spcPct val="15000"/>
            </a:spcAft>
            <a:buChar char="•"/>
          </a:pPr>
          <a:r>
            <a:rPr lang="es-ES" altLang="es-AR" sz="3400" kern="1200" dirty="0">
              <a:solidFill>
                <a:schemeClr val="tx1"/>
              </a:solidFill>
            </a:rPr>
            <a:t>Particulares de cada vacuna o individuo</a:t>
          </a:r>
        </a:p>
      </dsp:txBody>
      <dsp:txXfrm>
        <a:off x="0" y="530531"/>
        <a:ext cx="13575645" cy="1981350"/>
      </dsp:txXfrm>
    </dsp:sp>
    <dsp:sp modelId="{37CBA16D-6B2C-4A85-8E8B-972B1496ADBE}">
      <dsp:nvSpPr>
        <dsp:cNvPr id="0" name=""/>
        <dsp:cNvSpPr/>
      </dsp:nvSpPr>
      <dsp:spPr>
        <a:xfrm>
          <a:off x="693057" y="12161"/>
          <a:ext cx="9502951" cy="1003680"/>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9189" tIns="0" rIns="359189" bIns="0" numCol="1" spcCol="1270" anchor="ctr" anchorCtr="0">
          <a:noAutofit/>
        </a:bodyPr>
        <a:lstStyle/>
        <a:p>
          <a:pPr marL="0" lvl="0" indent="0" algn="l" defTabSz="1511300">
            <a:lnSpc>
              <a:spcPct val="90000"/>
            </a:lnSpc>
            <a:spcBef>
              <a:spcPct val="0"/>
            </a:spcBef>
            <a:spcAft>
              <a:spcPct val="35000"/>
            </a:spcAft>
            <a:buNone/>
          </a:pPr>
          <a:r>
            <a:rPr lang="es-ES" altLang="es-AR" sz="3400" b="1" kern="1200" dirty="0">
              <a:solidFill>
                <a:schemeClr val="bg1"/>
              </a:solidFill>
            </a:rPr>
            <a:t>Contraindicaciones</a:t>
          </a:r>
          <a:r>
            <a:rPr lang="es-ES" altLang="es-AR" sz="3400" kern="1200" dirty="0">
              <a:solidFill>
                <a:schemeClr val="bg1"/>
              </a:solidFill>
            </a:rPr>
            <a:t> </a:t>
          </a:r>
          <a:endParaRPr lang="es-AR" sz="3400" kern="1200" dirty="0">
            <a:solidFill>
              <a:schemeClr val="bg1"/>
            </a:solidFill>
          </a:endParaRPr>
        </a:p>
      </dsp:txBody>
      <dsp:txXfrm>
        <a:off x="742053" y="61157"/>
        <a:ext cx="9404959" cy="905688"/>
      </dsp:txXfrm>
    </dsp:sp>
    <dsp:sp modelId="{6328C8E5-FCF7-4A69-A0F4-0AD633ADB9CF}">
      <dsp:nvSpPr>
        <dsp:cNvPr id="0" name=""/>
        <dsp:cNvSpPr/>
      </dsp:nvSpPr>
      <dsp:spPr>
        <a:xfrm>
          <a:off x="0" y="3197322"/>
          <a:ext cx="13575645" cy="856800"/>
        </a:xfrm>
        <a:prstGeom prst="rect">
          <a:avLst/>
        </a:prstGeom>
        <a:solidFill>
          <a:schemeClr val="lt1">
            <a:alpha val="90000"/>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sp>
    <dsp:sp modelId="{70CF00A0-5C2A-47F1-99E7-4C6CD491F3B4}">
      <dsp:nvSpPr>
        <dsp:cNvPr id="0" name=""/>
        <dsp:cNvSpPr/>
      </dsp:nvSpPr>
      <dsp:spPr>
        <a:xfrm>
          <a:off x="678782" y="2695481"/>
          <a:ext cx="9502951" cy="1003680"/>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9189" tIns="0" rIns="359189" bIns="0" numCol="1" spcCol="1270" anchor="ctr" anchorCtr="0">
          <a:noAutofit/>
        </a:bodyPr>
        <a:lstStyle/>
        <a:p>
          <a:pPr marL="0" lvl="0" indent="0" algn="l" defTabSz="1511300">
            <a:lnSpc>
              <a:spcPct val="90000"/>
            </a:lnSpc>
            <a:spcBef>
              <a:spcPct val="0"/>
            </a:spcBef>
            <a:spcAft>
              <a:spcPct val="35000"/>
            </a:spcAft>
            <a:buNone/>
          </a:pPr>
          <a:r>
            <a:rPr lang="es-ES" altLang="es-AR" sz="3400" b="1" kern="1200" dirty="0">
              <a:solidFill>
                <a:schemeClr val="bg1"/>
              </a:solidFill>
            </a:rPr>
            <a:t>Precauciones </a:t>
          </a:r>
        </a:p>
      </dsp:txBody>
      <dsp:txXfrm>
        <a:off x="727778" y="2744477"/>
        <a:ext cx="9404959" cy="905688"/>
      </dsp:txXfrm>
    </dsp:sp>
    <dsp:sp modelId="{864A308F-D6ED-48C5-A43B-6E8E8AAA40DA}">
      <dsp:nvSpPr>
        <dsp:cNvPr id="0" name=""/>
        <dsp:cNvSpPr/>
      </dsp:nvSpPr>
      <dsp:spPr>
        <a:xfrm>
          <a:off x="0" y="4739561"/>
          <a:ext cx="13575645" cy="856800"/>
        </a:xfrm>
        <a:prstGeom prst="rect">
          <a:avLst/>
        </a:prstGeom>
        <a:solidFill>
          <a:schemeClr val="lt1">
            <a:alpha val="90000"/>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sp>
    <dsp:sp modelId="{BD3F4465-180A-4139-B2F1-674FD086B03A}">
      <dsp:nvSpPr>
        <dsp:cNvPr id="0" name=""/>
        <dsp:cNvSpPr/>
      </dsp:nvSpPr>
      <dsp:spPr>
        <a:xfrm>
          <a:off x="678782" y="4237721"/>
          <a:ext cx="9502951" cy="1003680"/>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9189" tIns="0" rIns="359189" bIns="0" numCol="1" spcCol="1270" anchor="ctr" anchorCtr="0">
          <a:noAutofit/>
        </a:bodyPr>
        <a:lstStyle/>
        <a:p>
          <a:pPr marL="0" lvl="0" indent="0" algn="l" defTabSz="1511300">
            <a:lnSpc>
              <a:spcPct val="90000"/>
            </a:lnSpc>
            <a:spcBef>
              <a:spcPct val="0"/>
            </a:spcBef>
            <a:spcAft>
              <a:spcPct val="35000"/>
            </a:spcAft>
            <a:buNone/>
          </a:pPr>
          <a:r>
            <a:rPr lang="es-ES" altLang="es-AR" sz="3400" b="1" kern="1200" dirty="0">
              <a:solidFill>
                <a:schemeClr val="bg1"/>
              </a:solidFill>
            </a:rPr>
            <a:t>Situaciones especiales</a:t>
          </a:r>
        </a:p>
      </dsp:txBody>
      <dsp:txXfrm>
        <a:off x="727778" y="4286717"/>
        <a:ext cx="9404959" cy="90568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05177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Error en la </a:t>
            </a:r>
            <a:r>
              <a:rPr lang="en-US" dirty="0" err="1"/>
              <a:t>manipulación</a:t>
            </a:r>
            <a:r>
              <a:rPr lang="en-US" dirty="0"/>
              <a:t>, </a:t>
            </a:r>
            <a:r>
              <a:rPr lang="en-US" dirty="0" err="1"/>
              <a:t>prescripción</a:t>
            </a:r>
            <a:r>
              <a:rPr lang="en-US" dirty="0"/>
              <a:t> o </a:t>
            </a:r>
            <a:r>
              <a:rPr lang="en-US" dirty="0" err="1"/>
              <a:t>administración</a:t>
            </a:r>
            <a:r>
              <a:rPr lang="en-US" dirty="0"/>
              <a:t> de </a:t>
            </a:r>
            <a:r>
              <a:rPr lang="en-US" dirty="0" err="1"/>
              <a:t>una</a:t>
            </a:r>
            <a:r>
              <a:rPr lang="en-US" dirty="0"/>
              <a:t> </a:t>
            </a:r>
            <a:r>
              <a:rPr lang="en-US" dirty="0" err="1"/>
              <a:t>vacuna</a:t>
            </a:r>
            <a:r>
              <a:rPr lang="en-US" dirty="0"/>
              <a:t>. </a:t>
            </a:r>
          </a:p>
        </p:txBody>
      </p:sp>
      <p:sp>
        <p:nvSpPr>
          <p:cNvPr id="4" name="Marcador de número de diapositiva 3"/>
          <p:cNvSpPr>
            <a:spLocks noGrp="1"/>
          </p:cNvSpPr>
          <p:nvPr>
            <p:ph type="sldNum" sz="quarter" idx="10"/>
          </p:nvPr>
        </p:nvSpPr>
        <p:spPr/>
        <p:txBody>
          <a:bodyPr/>
          <a:lstStyle/>
          <a:p>
            <a:fld id="{EE01C9DD-11E2-464C-8760-809D568D3492}" type="slidenum">
              <a:rPr lang="es-AR" smtClean="0"/>
              <a:pPr/>
              <a:t>14</a:t>
            </a:fld>
            <a:endParaRPr lang="es-AR"/>
          </a:p>
        </p:txBody>
      </p:sp>
    </p:spTree>
    <p:extLst>
      <p:ext uri="{BB962C8B-B14F-4D97-AF65-F5344CB8AC3E}">
        <p14:creationId xmlns:p14="http://schemas.microsoft.com/office/powerpoint/2010/main" xmlns="" val="13907642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se debe realizar una investigación completa y un análisis cuidadoso que permitan descartar que los síntomas son ocasionados por una enfermedad de origen orgánico.</a:t>
            </a:r>
          </a:p>
          <a:p>
            <a:r>
              <a:rPr lang="es-ES" dirty="0"/>
              <a:t>Como cualquier intervención en salud, la vacunación está inmersa en un contexto cultural particular, y recibe la influencia de la percepción de los conceptos de salud y de enfermedad de las personas. Esto hace que las respuestas psicológicas al proceso de vacunación sean diversas y desencadenen respuestas físicas observables que simulan alteraciones neurológicas o enfermedades reales.</a:t>
            </a:r>
          </a:p>
          <a:p>
            <a:endParaRPr lang="es-ES" dirty="0"/>
          </a:p>
          <a:p>
            <a:r>
              <a:rPr lang="es-ES" dirty="0"/>
              <a:t>La aparición de eventos de este tipo puede darse en conglomerados y causar preocupación en la comunidad, con repercusiones negativas en los programas de vacunación en el largo plazo. </a:t>
            </a:r>
            <a:endParaRPr lang="en-US" dirty="0"/>
          </a:p>
        </p:txBody>
      </p:sp>
      <p:sp>
        <p:nvSpPr>
          <p:cNvPr id="4" name="Marcador de número de diapositiva 3"/>
          <p:cNvSpPr>
            <a:spLocks noGrp="1"/>
          </p:cNvSpPr>
          <p:nvPr>
            <p:ph type="sldNum" sz="quarter" idx="10"/>
          </p:nvPr>
        </p:nvSpPr>
        <p:spPr/>
        <p:txBody>
          <a:bodyPr/>
          <a:lstStyle/>
          <a:p>
            <a:fld id="{EE01C9DD-11E2-464C-8760-809D568D3492}" type="slidenum">
              <a:rPr lang="es-AR" smtClean="0"/>
              <a:pPr/>
              <a:t>15</a:t>
            </a:fld>
            <a:endParaRPr lang="es-AR"/>
          </a:p>
        </p:txBody>
      </p:sp>
    </p:spTree>
    <p:extLst>
      <p:ext uri="{BB962C8B-B14F-4D97-AF65-F5344CB8AC3E}">
        <p14:creationId xmlns:p14="http://schemas.microsoft.com/office/powerpoint/2010/main" xmlns="" val="2033301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Una herramienta para los sistemas de vigilancia en la evaluación de estos eventos son las tasas basales de las alteraciones clínicas en cuestión, con el objetivo de evaluar si cambia la frecuencia de aparición del evento debido a la administración de la vacuna o la frecuencia observada corresponde a la tasa prevista para la edad y es congruente con las características de la población afectada.</a:t>
            </a:r>
          </a:p>
          <a:p>
            <a:r>
              <a:rPr lang="es-ES" dirty="0"/>
              <a:t>No se conocen las tasas basales para todas las afecciones, lo que dificulta su análisis agregado. Por este motivo, es muy importante una investigación completa y un análisis estructurado y objetivo de cada caso.</a:t>
            </a:r>
            <a:endParaRPr lang="en-US" dirty="0"/>
          </a:p>
        </p:txBody>
      </p:sp>
      <p:sp>
        <p:nvSpPr>
          <p:cNvPr id="4" name="Marcador de número de diapositiva 3"/>
          <p:cNvSpPr>
            <a:spLocks noGrp="1"/>
          </p:cNvSpPr>
          <p:nvPr>
            <p:ph type="sldNum" sz="quarter" idx="10"/>
          </p:nvPr>
        </p:nvSpPr>
        <p:spPr/>
        <p:txBody>
          <a:bodyPr/>
          <a:lstStyle/>
          <a:p>
            <a:fld id="{EE01C9DD-11E2-464C-8760-809D568D3492}" type="slidenum">
              <a:rPr lang="es-AR" smtClean="0"/>
              <a:pPr/>
              <a:t>16</a:t>
            </a:fld>
            <a:endParaRPr lang="es-AR"/>
          </a:p>
        </p:txBody>
      </p:sp>
    </p:spTree>
    <p:extLst>
      <p:ext uri="{BB962C8B-B14F-4D97-AF65-F5344CB8AC3E}">
        <p14:creationId xmlns:p14="http://schemas.microsoft.com/office/powerpoint/2010/main" xmlns="" val="3719365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dirty="0" err="1"/>
              <a:t>Brigon</a:t>
            </a:r>
            <a:r>
              <a:rPr lang="es-AR" dirty="0"/>
              <a:t> </a:t>
            </a:r>
            <a:r>
              <a:rPr lang="es-AR" dirty="0" err="1"/>
              <a:t>colaboration</a:t>
            </a:r>
            <a:r>
              <a:rPr lang="es-AR" dirty="0"/>
              <a:t>: adecuada definición diagnóstica</a:t>
            </a:r>
          </a:p>
        </p:txBody>
      </p:sp>
      <p:sp>
        <p:nvSpPr>
          <p:cNvPr id="4" name="Marcador de número de diapositiva 3"/>
          <p:cNvSpPr>
            <a:spLocks noGrp="1"/>
          </p:cNvSpPr>
          <p:nvPr>
            <p:ph type="sldNum" sz="quarter" idx="10"/>
          </p:nvPr>
        </p:nvSpPr>
        <p:spPr/>
        <p:txBody>
          <a:bodyPr/>
          <a:lstStyle/>
          <a:p>
            <a:fld id="{EE01C9DD-11E2-464C-8760-809D568D3492}" type="slidenum">
              <a:rPr lang="es-AR" smtClean="0"/>
              <a:pPr/>
              <a:t>18</a:t>
            </a:fld>
            <a:endParaRPr lang="es-AR"/>
          </a:p>
        </p:txBody>
      </p:sp>
    </p:spTree>
    <p:extLst>
      <p:ext uri="{BB962C8B-B14F-4D97-AF65-F5344CB8AC3E}">
        <p14:creationId xmlns:p14="http://schemas.microsoft.com/office/powerpoint/2010/main" xmlns="" val="3249563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EE01C9DD-11E2-464C-8760-809D568D3492}" type="slidenum">
              <a:rPr lang="es-AR" smtClean="0"/>
              <a:pPr/>
              <a:t>19</a:t>
            </a:fld>
            <a:endParaRPr lang="es-AR"/>
          </a:p>
        </p:txBody>
      </p:sp>
    </p:spTree>
    <p:extLst>
      <p:ext uri="{BB962C8B-B14F-4D97-AF65-F5344CB8AC3E}">
        <p14:creationId xmlns:p14="http://schemas.microsoft.com/office/powerpoint/2010/main" xmlns="" val="2243362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574675" indent="-457200">
              <a:spcBef>
                <a:spcPct val="0"/>
              </a:spcBef>
            </a:pPr>
            <a:r>
              <a:rPr lang="es-ES" altLang="es-AR" dirty="0"/>
              <a:t>La seguridad de las vacunas y la vacunación abarca tanto a las características de los productos, como a su forma de aplicación.</a:t>
            </a:r>
          </a:p>
          <a:p>
            <a:pPr marL="574675" indent="-457200">
              <a:spcBef>
                <a:spcPct val="0"/>
              </a:spcBef>
            </a:pPr>
            <a:r>
              <a:rPr lang="es-ES" altLang="es-AR" dirty="0"/>
              <a:t>La calidad de las vacunas esta supervisada por autoridades sanitarias, quienes controlan las prácticas de fabricación, antecedentes clínicos y el control de calidad de cada lote. </a:t>
            </a:r>
          </a:p>
          <a:p>
            <a:r>
              <a:rPr lang="es-ES" altLang="en-US" dirty="0"/>
              <a:t>El objetivo de una vacuna es alcanzar el máximo grado de protección con la menor aparición de reacciones adversas además de </a:t>
            </a:r>
            <a:r>
              <a:rPr lang="es-AR" altLang="en-US" dirty="0"/>
              <a:t>sopesar los beneficios e inocuidad que ofrecen con respecto a los riesgos que impone la enfermedad natural a la persona y a la comunidad.</a:t>
            </a:r>
            <a:endParaRPr lang="es-ES" altLang="en-US" dirty="0"/>
          </a:p>
          <a:p>
            <a:r>
              <a:rPr lang="es-ES" altLang="en-US" dirty="0"/>
              <a:t> No existe una vacuna 100% eficaz con 0% de efectos adversos.</a:t>
            </a:r>
          </a:p>
          <a:p>
            <a:endParaRPr lang="en-US" dirty="0"/>
          </a:p>
          <a:p>
            <a:r>
              <a:rPr lang="en-US" dirty="0"/>
              <a:t>5 components </a:t>
            </a:r>
            <a:r>
              <a:rPr lang="en-US" dirty="0" err="1"/>
              <a:t>que</a:t>
            </a:r>
            <a:r>
              <a:rPr lang="en-US" dirty="0"/>
              <a:t> </a:t>
            </a:r>
            <a:r>
              <a:rPr lang="en-US" dirty="0" err="1"/>
              <a:t>garantizan</a:t>
            </a:r>
            <a:r>
              <a:rPr lang="en-US" dirty="0"/>
              <a:t> la </a:t>
            </a:r>
            <a:r>
              <a:rPr lang="en-US" dirty="0" err="1"/>
              <a:t>vacunación</a:t>
            </a:r>
            <a:r>
              <a:rPr lang="en-US" dirty="0"/>
              <a:t> </a:t>
            </a:r>
            <a:r>
              <a:rPr lang="en-US" dirty="0" err="1"/>
              <a:t>segura</a:t>
            </a:r>
            <a:endParaRPr lang="en-US" dirty="0"/>
          </a:p>
        </p:txBody>
      </p:sp>
      <p:sp>
        <p:nvSpPr>
          <p:cNvPr id="4" name="Marcador de número de diapositiva 3"/>
          <p:cNvSpPr>
            <a:spLocks noGrp="1"/>
          </p:cNvSpPr>
          <p:nvPr>
            <p:ph type="sldNum" sz="quarter" idx="10"/>
          </p:nvPr>
        </p:nvSpPr>
        <p:spPr/>
        <p:txBody>
          <a:bodyPr/>
          <a:lstStyle/>
          <a:p>
            <a:fld id="{EE01C9DD-11E2-464C-8760-809D568D3492}" type="slidenum">
              <a:rPr lang="es-AR" smtClean="0"/>
              <a:pPr/>
              <a:t>4</a:t>
            </a:fld>
            <a:endParaRPr lang="es-AR"/>
          </a:p>
        </p:txBody>
      </p:sp>
    </p:spTree>
    <p:extLst>
      <p:ext uri="{BB962C8B-B14F-4D97-AF65-F5344CB8AC3E}">
        <p14:creationId xmlns:p14="http://schemas.microsoft.com/office/powerpoint/2010/main" xmlns="" val="1588829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0" i="0" kern="1200" dirty="0">
                <a:solidFill>
                  <a:schemeClr val="tx1"/>
                </a:solidFill>
                <a:effectLst/>
                <a:latin typeface="+mn-lt"/>
                <a:ea typeface="+mn-ea"/>
                <a:cs typeface="+mn-cs"/>
              </a:rPr>
              <a:t>2021 </a:t>
            </a:r>
          </a:p>
          <a:p>
            <a:r>
              <a:rPr lang="es-ES" sz="1200" b="0" i="0" kern="1200" dirty="0">
                <a:solidFill>
                  <a:schemeClr val="tx1"/>
                </a:solidFill>
                <a:effectLst/>
                <a:latin typeface="+mn-lt"/>
                <a:ea typeface="+mn-ea"/>
                <a:cs typeface="+mn-cs"/>
              </a:rPr>
              <a:t>Uno de los componentes esenciales del sistema de vacunación segura es la vigilancia de los eventos supuestamente atribuibles a la vacunación o inmunización (ESAVI). A través de esta vigilancia, se busca detectar de manera temprana cualquier evento adverso que ocurra luego de la vacunación, con el propósito de controlar y clasificar los riesgos relacionados con la vacuna, el proceso de fabricación, el transporte, el almacenamiento, la administración, así como con toda situación inherente a la persona vacunada, o para descartar la relación de dicho evento con la vacuna. Este manual ha sido adaptado para la Región de las Américas a partir del Global Manual </a:t>
            </a:r>
            <a:r>
              <a:rPr lang="es-ES" sz="1200" b="0" i="0" kern="1200" dirty="0" err="1">
                <a:solidFill>
                  <a:schemeClr val="tx1"/>
                </a:solidFill>
                <a:effectLst/>
                <a:latin typeface="+mn-lt"/>
                <a:ea typeface="+mn-ea"/>
                <a:cs typeface="+mn-cs"/>
              </a:rPr>
              <a:t>on</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Surveillance</a:t>
            </a:r>
            <a:r>
              <a:rPr lang="es-ES" sz="1200" b="0" i="0" kern="1200" dirty="0">
                <a:solidFill>
                  <a:schemeClr val="tx1"/>
                </a:solidFill>
                <a:effectLst/>
                <a:latin typeface="+mn-lt"/>
                <a:ea typeface="+mn-ea"/>
                <a:cs typeface="+mn-cs"/>
              </a:rPr>
              <a:t> of Adverse </a:t>
            </a:r>
            <a:r>
              <a:rPr lang="es-ES" sz="1200" b="0" i="0" kern="1200" dirty="0" err="1">
                <a:solidFill>
                  <a:schemeClr val="tx1"/>
                </a:solidFill>
                <a:effectLst/>
                <a:latin typeface="+mn-lt"/>
                <a:ea typeface="+mn-ea"/>
                <a:cs typeface="+mn-cs"/>
              </a:rPr>
              <a:t>Events</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Following</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Immunization</a:t>
            </a:r>
            <a:r>
              <a:rPr lang="es-ES" sz="1200" b="0" i="0" kern="1200" dirty="0">
                <a:solidFill>
                  <a:schemeClr val="tx1"/>
                </a:solidFill>
                <a:effectLst/>
                <a:latin typeface="+mn-lt"/>
                <a:ea typeface="+mn-ea"/>
                <a:cs typeface="+mn-cs"/>
              </a:rPr>
              <a:t>, publicado por la Organización Mundial de la Salud en el 2014. En él se ofrece una revisión técnica exhaustiva de todos los procesos y procedimientos para aplicar y poner en funcionamiento sistemas de vigilancia de ESAVI de alta calidad. Reúne la experiencia de varios especialistas en seguridad de las vacunas de la Región y de todo el mundo, expertos de los programas nacionales de inmunización, autoridades regulatorias nacionales y otras instituciones que han desarrollado conocimientos relevantes en la vigilancia de estos eventos. Se espera que este documento sirva de guía para que los encargados de los programas nacionales de inmunización, los responsables de la farmacovigilancia de las autoridades regulatorias nacionales y otras instituciones responsables de vigilar la seguridad de las vacunas dispongan de herramientas que faciliten su tarea y les permitan aplicar normas internacionales en cuestiones como la detección de los eventos, su investigación, el análisis de causalidad, la gestión de datos de los ESAVI y la comunicación de riesgos, entre otras. </a:t>
            </a:r>
          </a:p>
          <a:p>
            <a:r>
              <a:rPr lang="es-ES" sz="1200" b="0" i="0" kern="1200" dirty="0">
                <a:solidFill>
                  <a:schemeClr val="tx1"/>
                </a:solidFill>
                <a:effectLst/>
                <a:latin typeface="+mn-lt"/>
                <a:ea typeface="+mn-ea"/>
                <a:cs typeface="+mn-cs"/>
              </a:rPr>
              <a:t>Versión oficial adaptada en español de la obra original en inglés Global manual </a:t>
            </a:r>
            <a:r>
              <a:rPr lang="es-ES" sz="1200" b="0" i="0" kern="1200" dirty="0" err="1">
                <a:solidFill>
                  <a:schemeClr val="tx1"/>
                </a:solidFill>
                <a:effectLst/>
                <a:latin typeface="+mn-lt"/>
                <a:ea typeface="+mn-ea"/>
                <a:cs typeface="+mn-cs"/>
              </a:rPr>
              <a:t>on</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surveillance</a:t>
            </a:r>
            <a:r>
              <a:rPr lang="es-ES" sz="1200" b="0" i="0" kern="1200" dirty="0">
                <a:solidFill>
                  <a:schemeClr val="tx1"/>
                </a:solidFill>
                <a:effectLst/>
                <a:latin typeface="+mn-lt"/>
                <a:ea typeface="+mn-ea"/>
                <a:cs typeface="+mn-cs"/>
              </a:rPr>
              <a:t> of adverse </a:t>
            </a:r>
            <a:r>
              <a:rPr lang="es-ES" sz="1200" b="0" i="0" kern="1200" dirty="0" err="1">
                <a:solidFill>
                  <a:schemeClr val="tx1"/>
                </a:solidFill>
                <a:effectLst/>
                <a:latin typeface="+mn-lt"/>
                <a:ea typeface="+mn-ea"/>
                <a:cs typeface="+mn-cs"/>
              </a:rPr>
              <a:t>events</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following</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immunization</a:t>
            </a:r>
            <a:r>
              <a:rPr lang="es-ES" sz="1200" b="0" i="0" kern="1200" dirty="0">
                <a:solidFill>
                  <a:schemeClr val="tx1"/>
                </a:solidFill>
                <a:effectLst/>
                <a:latin typeface="+mn-lt"/>
                <a:ea typeface="+mn-ea"/>
                <a:cs typeface="+mn-cs"/>
              </a:rPr>
              <a:t> © </a:t>
            </a:r>
            <a:r>
              <a:rPr lang="es-ES" sz="1200" b="0" i="0" kern="1200" dirty="0" err="1">
                <a:solidFill>
                  <a:schemeClr val="tx1"/>
                </a:solidFill>
                <a:effectLst/>
                <a:latin typeface="+mn-lt"/>
                <a:ea typeface="+mn-ea"/>
                <a:cs typeface="+mn-cs"/>
              </a:rPr>
              <a:t>World</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Health</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Organization</a:t>
            </a:r>
            <a:r>
              <a:rPr lang="es-ES" sz="1200" b="0" i="0" kern="1200" dirty="0">
                <a:solidFill>
                  <a:schemeClr val="tx1"/>
                </a:solidFill>
                <a:effectLst/>
                <a:latin typeface="+mn-lt"/>
                <a:ea typeface="+mn-ea"/>
                <a:cs typeface="+mn-cs"/>
              </a:rPr>
              <a:t>, 2016 ISBN 978-92-4-150776-9</a:t>
            </a:r>
            <a:endParaRPr lang="en-US" dirty="0"/>
          </a:p>
        </p:txBody>
      </p:sp>
      <p:sp>
        <p:nvSpPr>
          <p:cNvPr id="4" name="Marcador de número de diapositiva 3"/>
          <p:cNvSpPr>
            <a:spLocks noGrp="1"/>
          </p:cNvSpPr>
          <p:nvPr>
            <p:ph type="sldNum" sz="quarter" idx="10"/>
          </p:nvPr>
        </p:nvSpPr>
        <p:spPr/>
        <p:txBody>
          <a:bodyPr/>
          <a:lstStyle/>
          <a:p>
            <a:fld id="{EE01C9DD-11E2-464C-8760-809D568D3492}" type="slidenum">
              <a:rPr lang="es-AR" smtClean="0"/>
              <a:pPr/>
              <a:t>5</a:t>
            </a:fld>
            <a:endParaRPr lang="es-AR"/>
          </a:p>
        </p:txBody>
      </p:sp>
    </p:spTree>
    <p:extLst>
      <p:ext uri="{BB962C8B-B14F-4D97-AF65-F5344CB8AC3E}">
        <p14:creationId xmlns:p14="http://schemas.microsoft.com/office/powerpoint/2010/main" xmlns="" val="3827556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0" i="0" kern="1200" dirty="0">
                <a:solidFill>
                  <a:schemeClr val="tx1"/>
                </a:solidFill>
                <a:effectLst/>
                <a:latin typeface="+mn-lt"/>
                <a:ea typeface="+mn-ea"/>
                <a:cs typeface="+mn-cs"/>
              </a:rPr>
              <a:t>2021 </a:t>
            </a:r>
          </a:p>
          <a:p>
            <a:r>
              <a:rPr lang="es-ES" sz="1200" b="0" i="0" kern="1200" dirty="0">
                <a:solidFill>
                  <a:schemeClr val="tx1"/>
                </a:solidFill>
                <a:effectLst/>
                <a:latin typeface="+mn-lt"/>
                <a:ea typeface="+mn-ea"/>
                <a:cs typeface="+mn-cs"/>
              </a:rPr>
              <a:t>Uno de los componentes esenciales del sistema de vacunación segura es la vigilancia de los eventos supuestamente atribuibles a la vacunación o inmunización (ESAVI). A través de esta vigilancia, se busca detectar de manera temprana cualquier evento adverso que ocurra luego de la vacunación, con el propósito de controlar y clasificar los riesgos relacionados con la vacuna, el proceso de fabricación, el transporte, el almacenamiento, la administración, así como con toda situación inherente a la persona vacunada, o para descartar la relación de dicho evento con la vacuna. Este manual ha sido adaptado para la Región de las Américas a partir del Global Manual </a:t>
            </a:r>
            <a:r>
              <a:rPr lang="es-ES" sz="1200" b="0" i="0" kern="1200" dirty="0" err="1">
                <a:solidFill>
                  <a:schemeClr val="tx1"/>
                </a:solidFill>
                <a:effectLst/>
                <a:latin typeface="+mn-lt"/>
                <a:ea typeface="+mn-ea"/>
                <a:cs typeface="+mn-cs"/>
              </a:rPr>
              <a:t>on</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Surveillance</a:t>
            </a:r>
            <a:r>
              <a:rPr lang="es-ES" sz="1200" b="0" i="0" kern="1200" dirty="0">
                <a:solidFill>
                  <a:schemeClr val="tx1"/>
                </a:solidFill>
                <a:effectLst/>
                <a:latin typeface="+mn-lt"/>
                <a:ea typeface="+mn-ea"/>
                <a:cs typeface="+mn-cs"/>
              </a:rPr>
              <a:t> of Adverse </a:t>
            </a:r>
            <a:r>
              <a:rPr lang="es-ES" sz="1200" b="0" i="0" kern="1200" dirty="0" err="1">
                <a:solidFill>
                  <a:schemeClr val="tx1"/>
                </a:solidFill>
                <a:effectLst/>
                <a:latin typeface="+mn-lt"/>
                <a:ea typeface="+mn-ea"/>
                <a:cs typeface="+mn-cs"/>
              </a:rPr>
              <a:t>Events</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Following</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Immunization</a:t>
            </a:r>
            <a:r>
              <a:rPr lang="es-ES" sz="1200" b="0" i="0" kern="1200" dirty="0">
                <a:solidFill>
                  <a:schemeClr val="tx1"/>
                </a:solidFill>
                <a:effectLst/>
                <a:latin typeface="+mn-lt"/>
                <a:ea typeface="+mn-ea"/>
                <a:cs typeface="+mn-cs"/>
              </a:rPr>
              <a:t>, publicado por la Organización Mundial de la Salud en el 2014. En él se ofrece una revisión técnica exhaustiva de todos los procesos y procedimientos para aplicar y poner en funcionamiento sistemas de vigilancia de ESAVI de alta calidad. Reúne la experiencia de varios especialistas en seguridad de las vacunas de la Región y de todo el mundo, expertos de los programas nacionales de inmunización, autoridades regulatorias nacionales y otras instituciones que han desarrollado conocimientos relevantes en la vigilancia de estos eventos. Se espera que este documento sirva de guía para que los encargados de los programas nacionales de inmunización, los responsables de la farmacovigilancia de las autoridades regulatorias nacionales y otras instituciones responsables de vigilar la seguridad de las vacunas dispongan de herramientas que faciliten su tarea y les permitan aplicar normas internacionales en cuestiones como la detección de los eventos, su investigación, el análisis de causalidad, la gestión de datos de los ESAVI y la comunicación de riesgos, entre otras. </a:t>
            </a:r>
          </a:p>
          <a:p>
            <a:r>
              <a:rPr lang="es-ES" sz="1200" b="0" i="0" kern="1200" dirty="0">
                <a:solidFill>
                  <a:schemeClr val="tx1"/>
                </a:solidFill>
                <a:effectLst/>
                <a:latin typeface="+mn-lt"/>
                <a:ea typeface="+mn-ea"/>
                <a:cs typeface="+mn-cs"/>
              </a:rPr>
              <a:t>Versión oficial adaptada en español de la obra original en inglés Global manual </a:t>
            </a:r>
            <a:r>
              <a:rPr lang="es-ES" sz="1200" b="0" i="0" kern="1200" dirty="0" err="1">
                <a:solidFill>
                  <a:schemeClr val="tx1"/>
                </a:solidFill>
                <a:effectLst/>
                <a:latin typeface="+mn-lt"/>
                <a:ea typeface="+mn-ea"/>
                <a:cs typeface="+mn-cs"/>
              </a:rPr>
              <a:t>on</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surveillance</a:t>
            </a:r>
            <a:r>
              <a:rPr lang="es-ES" sz="1200" b="0" i="0" kern="1200" dirty="0">
                <a:solidFill>
                  <a:schemeClr val="tx1"/>
                </a:solidFill>
                <a:effectLst/>
                <a:latin typeface="+mn-lt"/>
                <a:ea typeface="+mn-ea"/>
                <a:cs typeface="+mn-cs"/>
              </a:rPr>
              <a:t> of adverse </a:t>
            </a:r>
            <a:r>
              <a:rPr lang="es-ES" sz="1200" b="0" i="0" kern="1200" dirty="0" err="1">
                <a:solidFill>
                  <a:schemeClr val="tx1"/>
                </a:solidFill>
                <a:effectLst/>
                <a:latin typeface="+mn-lt"/>
                <a:ea typeface="+mn-ea"/>
                <a:cs typeface="+mn-cs"/>
              </a:rPr>
              <a:t>events</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following</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immunization</a:t>
            </a:r>
            <a:r>
              <a:rPr lang="es-ES" sz="1200" b="0" i="0" kern="1200" dirty="0">
                <a:solidFill>
                  <a:schemeClr val="tx1"/>
                </a:solidFill>
                <a:effectLst/>
                <a:latin typeface="+mn-lt"/>
                <a:ea typeface="+mn-ea"/>
                <a:cs typeface="+mn-cs"/>
              </a:rPr>
              <a:t> © </a:t>
            </a:r>
            <a:r>
              <a:rPr lang="es-ES" sz="1200" b="0" i="0" kern="1200" dirty="0" err="1">
                <a:solidFill>
                  <a:schemeClr val="tx1"/>
                </a:solidFill>
                <a:effectLst/>
                <a:latin typeface="+mn-lt"/>
                <a:ea typeface="+mn-ea"/>
                <a:cs typeface="+mn-cs"/>
              </a:rPr>
              <a:t>World</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Health</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Organization</a:t>
            </a:r>
            <a:r>
              <a:rPr lang="es-ES" sz="1200" b="0" i="0" kern="1200" dirty="0">
                <a:solidFill>
                  <a:schemeClr val="tx1"/>
                </a:solidFill>
                <a:effectLst/>
                <a:latin typeface="+mn-lt"/>
                <a:ea typeface="+mn-ea"/>
                <a:cs typeface="+mn-cs"/>
              </a:rPr>
              <a:t>, 2016 ISBN 978-92-4-150776-9</a:t>
            </a:r>
            <a:endParaRPr lang="en-US" dirty="0"/>
          </a:p>
        </p:txBody>
      </p:sp>
      <p:sp>
        <p:nvSpPr>
          <p:cNvPr id="4" name="Marcador de número de diapositiva 3"/>
          <p:cNvSpPr>
            <a:spLocks noGrp="1"/>
          </p:cNvSpPr>
          <p:nvPr>
            <p:ph type="sldNum" sz="quarter" idx="10"/>
          </p:nvPr>
        </p:nvSpPr>
        <p:spPr/>
        <p:txBody>
          <a:bodyPr/>
          <a:lstStyle/>
          <a:p>
            <a:fld id="{EE01C9DD-11E2-464C-8760-809D568D3492}" type="slidenum">
              <a:rPr lang="es-AR" smtClean="0"/>
              <a:pPr/>
              <a:t>7</a:t>
            </a:fld>
            <a:endParaRPr lang="es-AR"/>
          </a:p>
        </p:txBody>
      </p:sp>
    </p:spTree>
    <p:extLst>
      <p:ext uri="{BB962C8B-B14F-4D97-AF65-F5344CB8AC3E}">
        <p14:creationId xmlns:p14="http://schemas.microsoft.com/office/powerpoint/2010/main" xmlns="" val="1488341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d55f1d92c7_0_4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gd55f1d92c7_0_4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xmlns="" val="3694827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d55f1d92c7_0_5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d55f1d92c7_0_5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 dirty="0"/>
              <a:t>El ingreso de nuea vacunas a calendario ocasiona que se deban administrar en forma simultanea varias vacunas y esto puede aumentar el riesgo de reactogenicidad . la fiebre postvacunacion , el dolor en al rea de aplicacion, la necesidad de medicaciones y hasta el ausnetismo escolar y laboral genera dosconfort familiar </a:t>
            </a:r>
            <a:endParaRPr dirty="0"/>
          </a:p>
        </p:txBody>
      </p:sp>
    </p:spTree>
    <p:extLst>
      <p:ext uri="{BB962C8B-B14F-4D97-AF65-F5344CB8AC3E}">
        <p14:creationId xmlns:p14="http://schemas.microsoft.com/office/powerpoint/2010/main" xmlns="" val="532370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C28343C5-D01D-416E-B4B5-67DA5BE97E8F}" type="slidenum">
              <a:rPr lang="es-AR" smtClean="0"/>
              <a:pPr/>
              <a:t>12</a:t>
            </a:fld>
            <a:endParaRPr lang="es-AR"/>
          </a:p>
        </p:txBody>
      </p:sp>
    </p:spTree>
    <p:extLst>
      <p:ext uri="{BB962C8B-B14F-4D97-AF65-F5344CB8AC3E}">
        <p14:creationId xmlns:p14="http://schemas.microsoft.com/office/powerpoint/2010/main" xmlns="" val="1977799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0" i="0" kern="1200" dirty="0">
                <a:solidFill>
                  <a:schemeClr val="tx1"/>
                </a:solidFill>
                <a:effectLst/>
                <a:latin typeface="+mn-lt"/>
                <a:ea typeface="+mn-ea"/>
                <a:cs typeface="+mn-cs"/>
              </a:rPr>
              <a:t>In April 1955 more than 200 000 children in five Western and mid-Western USA states received a polio vaccine in which the process of inactivating the live virus proved to be defective. </a:t>
            </a:r>
          </a:p>
          <a:p>
            <a:r>
              <a:rPr lang="en-US" sz="1200" b="0" i="0" kern="1200" dirty="0">
                <a:solidFill>
                  <a:schemeClr val="tx1"/>
                </a:solidFill>
                <a:effectLst/>
                <a:latin typeface="+mn-lt"/>
                <a:ea typeface="+mn-ea"/>
                <a:cs typeface="+mn-cs"/>
              </a:rPr>
              <a:t>Within days there were reports of paralysis and within a month the first mass vaccination </a:t>
            </a:r>
            <a:r>
              <a:rPr lang="en-US" sz="1200" b="0" i="0" kern="1200" dirty="0" err="1">
                <a:solidFill>
                  <a:schemeClr val="tx1"/>
                </a:solidFill>
                <a:effectLst/>
                <a:latin typeface="+mn-lt"/>
                <a:ea typeface="+mn-ea"/>
                <a:cs typeface="+mn-cs"/>
              </a:rPr>
              <a:t>programme</a:t>
            </a:r>
            <a:r>
              <a:rPr lang="en-US" sz="1200" b="0" i="0" kern="1200" dirty="0">
                <a:solidFill>
                  <a:schemeClr val="tx1"/>
                </a:solidFill>
                <a:effectLst/>
                <a:latin typeface="+mn-lt"/>
                <a:ea typeface="+mn-ea"/>
                <a:cs typeface="+mn-cs"/>
              </a:rPr>
              <a:t> against polio had to be abandoned.</a:t>
            </a:r>
          </a:p>
          <a:p>
            <a:r>
              <a:rPr lang="en-US" sz="1200" b="0" i="0" kern="1200" dirty="0" err="1">
                <a:solidFill>
                  <a:schemeClr val="tx1"/>
                </a:solidFill>
                <a:effectLst/>
                <a:latin typeface="+mn-lt"/>
                <a:ea typeface="+mn-ea"/>
                <a:cs typeface="+mn-cs"/>
              </a:rPr>
              <a:t>ubsequent</a:t>
            </a:r>
            <a:r>
              <a:rPr lang="en-US" sz="1200" b="0" i="0" kern="1200" dirty="0">
                <a:solidFill>
                  <a:schemeClr val="tx1"/>
                </a:solidFill>
                <a:effectLst/>
                <a:latin typeface="+mn-lt"/>
                <a:ea typeface="+mn-ea"/>
                <a:cs typeface="+mn-cs"/>
              </a:rPr>
              <a:t> investigations revealed that the vaccine, manufactured by the California-based family firm of Cutter Laboratories, had caused 40 000 cases of polio, leaving 200 children with varying degrees of paralysis and killing 10.</a:t>
            </a:r>
            <a:endParaRPr lang="es-ES" dirty="0"/>
          </a:p>
          <a:p>
            <a:r>
              <a:rPr lang="es-ES" dirty="0"/>
              <a:t>Inactivación inadecuada de un virus vacunal, que ocasiona una enfermedad tan grave como la infección por el virus salvaje</a:t>
            </a:r>
          </a:p>
          <a:p>
            <a:endParaRPr lang="es-ES" dirty="0"/>
          </a:p>
          <a:p>
            <a:r>
              <a:rPr lang="es-AR" dirty="0"/>
              <a:t>este tipo de evento se puede presentar en forma de conglomerados o agrupaciones de casos.</a:t>
            </a:r>
            <a:endParaRPr lang="en-US" dirty="0"/>
          </a:p>
        </p:txBody>
      </p:sp>
      <p:sp>
        <p:nvSpPr>
          <p:cNvPr id="4" name="Marcador de número de diapositiva 3"/>
          <p:cNvSpPr>
            <a:spLocks noGrp="1"/>
          </p:cNvSpPr>
          <p:nvPr>
            <p:ph type="sldNum" sz="quarter" idx="10"/>
          </p:nvPr>
        </p:nvSpPr>
        <p:spPr/>
        <p:txBody>
          <a:bodyPr/>
          <a:lstStyle/>
          <a:p>
            <a:fld id="{EE01C9DD-11E2-464C-8760-809D568D3492}" type="slidenum">
              <a:rPr lang="es-AR" smtClean="0"/>
              <a:pPr/>
              <a:t>13</a:t>
            </a:fld>
            <a:endParaRPr lang="es-AR"/>
          </a:p>
        </p:txBody>
      </p:sp>
    </p:spTree>
    <p:extLst>
      <p:ext uri="{BB962C8B-B14F-4D97-AF65-F5344CB8AC3E}">
        <p14:creationId xmlns:p14="http://schemas.microsoft.com/office/powerpoint/2010/main" xmlns="" val="2372733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403806212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9662165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98817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479251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_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46445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5_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92910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6_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3529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7_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111875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8_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231792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9_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914465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0_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43191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771251966"/>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1_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73714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2_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475169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1E77F0A-B849-402C-84F3-BFCFC96F0F56}" type="datetimeFigureOut">
              <a:rPr lang="es-AR" smtClean="0"/>
              <a:pPr/>
              <a:t>9 ago. 2026</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8993A7BF-3194-4563-BD5D-6031B069E68C}" type="slidenum">
              <a:rPr lang="es-AR" smtClean="0"/>
              <a:pPr/>
              <a:t>‹Nº›</a:t>
            </a:fld>
            <a:endParaRPr lang="es-AR"/>
          </a:p>
        </p:txBody>
      </p:sp>
    </p:spTree>
    <p:extLst>
      <p:ext uri="{BB962C8B-B14F-4D97-AF65-F5344CB8AC3E}">
        <p14:creationId xmlns:p14="http://schemas.microsoft.com/office/powerpoint/2010/main" xmlns="" val="25744915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3908384669"/>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932315158"/>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3780840549"/>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s-ES"/>
              <a:t>Haga clic para modificar los estilos de texto del patrón</a:t>
            </a:r>
          </a:p>
        </p:txBody>
      </p:sp>
      <p:sp>
        <p:nvSpPr>
          <p:cNvPr id="4" name="Content Placeholder 3"/>
          <p:cNvSpPr>
            <a:spLocks noGrp="1"/>
          </p:cNvSpPr>
          <p:nvPr>
            <p:ph sz="half" idx="2"/>
          </p:nvPr>
        </p:nvSpPr>
        <p:spPr>
          <a:xfrm>
            <a:off x="1259683" y="3757613"/>
            <a:ext cx="7736681" cy="55268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s-ES"/>
              <a:t>Haga clic para modificar los estilos de texto del patrón</a:t>
            </a:r>
          </a:p>
        </p:txBody>
      </p:sp>
      <p:sp>
        <p:nvSpPr>
          <p:cNvPr id="6" name="Content Placeholder 5"/>
          <p:cNvSpPr>
            <a:spLocks noGrp="1"/>
          </p:cNvSpPr>
          <p:nvPr>
            <p:ph sz="quarter" idx="4"/>
          </p:nvPr>
        </p:nvSpPr>
        <p:spPr>
          <a:xfrm>
            <a:off x="9258300" y="3757613"/>
            <a:ext cx="7774782" cy="55268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874058741"/>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70644289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07285137"/>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66328868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235235590"/>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1547779771"/>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3351469890"/>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179729568"/>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154562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1E77F0A-B849-402C-84F3-BFCFC96F0F56}" type="datetimeFigureOut">
              <a:rPr lang="es-AR" smtClean="0"/>
              <a:pPr/>
              <a:t>9 ago. 2026</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8993A7BF-3194-4563-BD5D-6031B069E68C}" type="slidenum">
              <a:rPr lang="es-AR" smtClean="0"/>
              <a:pPr/>
              <a:t>‹Nº›</a:t>
            </a:fld>
            <a:endParaRPr lang="es-AR"/>
          </a:p>
        </p:txBody>
      </p:sp>
    </p:spTree>
    <p:extLst>
      <p:ext uri="{BB962C8B-B14F-4D97-AF65-F5344CB8AC3E}">
        <p14:creationId xmlns:p14="http://schemas.microsoft.com/office/powerpoint/2010/main" xmlns="" val="37386503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963290001"/>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3418645214"/>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845194327"/>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s-ES"/>
              <a:t>Haga clic para modificar los estilos de texto del patrón</a:t>
            </a:r>
          </a:p>
        </p:txBody>
      </p:sp>
      <p:sp>
        <p:nvSpPr>
          <p:cNvPr id="4" name="Content Placeholder 3"/>
          <p:cNvSpPr>
            <a:spLocks noGrp="1"/>
          </p:cNvSpPr>
          <p:nvPr>
            <p:ph sz="half" idx="2"/>
          </p:nvPr>
        </p:nvSpPr>
        <p:spPr>
          <a:xfrm>
            <a:off x="1259683" y="3757613"/>
            <a:ext cx="7736681" cy="55268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s-ES"/>
              <a:t>Haga clic para modificar los estilos de texto del patrón</a:t>
            </a:r>
          </a:p>
        </p:txBody>
      </p:sp>
      <p:sp>
        <p:nvSpPr>
          <p:cNvPr id="6" name="Content Placeholder 5"/>
          <p:cNvSpPr>
            <a:spLocks noGrp="1"/>
          </p:cNvSpPr>
          <p:nvPr>
            <p:ph sz="quarter" idx="4"/>
          </p:nvPr>
        </p:nvSpPr>
        <p:spPr>
          <a:xfrm>
            <a:off x="9258300" y="3757613"/>
            <a:ext cx="7774782" cy="55268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3504641782"/>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84056406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s-ES"/>
              <a:t>Haga clic para modificar los estilos de texto del patrón</a:t>
            </a:r>
          </a:p>
        </p:txBody>
      </p:sp>
      <p:sp>
        <p:nvSpPr>
          <p:cNvPr id="4" name="Content Placeholder 3"/>
          <p:cNvSpPr>
            <a:spLocks noGrp="1"/>
          </p:cNvSpPr>
          <p:nvPr>
            <p:ph sz="half" idx="2"/>
          </p:nvPr>
        </p:nvSpPr>
        <p:spPr>
          <a:xfrm>
            <a:off x="1259683" y="3757613"/>
            <a:ext cx="7736681" cy="55268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s-ES"/>
              <a:t>Haga clic para modificar los estilos de texto del patrón</a:t>
            </a:r>
          </a:p>
        </p:txBody>
      </p:sp>
      <p:sp>
        <p:nvSpPr>
          <p:cNvPr id="6" name="Content Placeholder 5"/>
          <p:cNvSpPr>
            <a:spLocks noGrp="1"/>
          </p:cNvSpPr>
          <p:nvPr>
            <p:ph sz="quarter" idx="4"/>
          </p:nvPr>
        </p:nvSpPr>
        <p:spPr>
          <a:xfrm>
            <a:off x="9258300" y="3757613"/>
            <a:ext cx="7774782" cy="55268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1973012556"/>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3209408940"/>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3127539769"/>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1274415059"/>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468908177"/>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1666095829"/>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693906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1E77F0A-B849-402C-84F3-BFCFC96F0F56}" type="datetimeFigureOut">
              <a:rPr lang="es-AR" smtClean="0"/>
              <a:pPr/>
              <a:t>9 ago. 2026</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8993A7BF-3194-4563-BD5D-6031B069E68C}" type="slidenum">
              <a:rPr lang="es-AR" smtClean="0"/>
              <a:pPr/>
              <a:t>‹Nº›</a:t>
            </a:fld>
            <a:endParaRPr lang="es-AR"/>
          </a:p>
        </p:txBody>
      </p:sp>
    </p:spTree>
    <p:extLst>
      <p:ext uri="{BB962C8B-B14F-4D97-AF65-F5344CB8AC3E}">
        <p14:creationId xmlns:p14="http://schemas.microsoft.com/office/powerpoint/2010/main" xmlns="" val="917430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345029756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96800436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75124020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33637613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405718978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xmlns="" id="{7038A879-102C-EAC5-E945-61884D25AA9D}"/>
              </a:ext>
            </a:extLst>
          </p:cNvPr>
          <p:cNvPicPr>
            <a:picLocks noChangeAspect="1"/>
          </p:cNvPicPr>
          <p:nvPr userDrawn="1"/>
        </p:nvPicPr>
        <p:blipFill>
          <a:blip r:embed="rId24"/>
          <a:stretch>
            <a:fillRect/>
          </a:stretch>
        </p:blipFill>
        <p:spPr>
          <a:xfrm>
            <a:off x="1" y="0"/>
            <a:ext cx="18287999" cy="10287001"/>
          </a:xfrm>
          <a:prstGeom prst="rect">
            <a:avLst/>
          </a:prstGeom>
        </p:spPr>
      </p:pic>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s-A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s-A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2408954961"/>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51" r:id="rId12"/>
    <p:sldLayoutId id="2147483852" r:id="rId13"/>
    <p:sldLayoutId id="2147483853" r:id="rId14"/>
    <p:sldLayoutId id="2147483854" r:id="rId15"/>
    <p:sldLayoutId id="2147483855" r:id="rId16"/>
    <p:sldLayoutId id="2147483856" r:id="rId17"/>
    <p:sldLayoutId id="2147483857" r:id="rId18"/>
    <p:sldLayoutId id="2147483858" r:id="rId19"/>
    <p:sldLayoutId id="2147483859" r:id="rId20"/>
    <p:sldLayoutId id="2147483860" r:id="rId21"/>
    <p:sldLayoutId id="2147483848" r:id="rId22"/>
  </p:sldLayoutIdLst>
  <p:hf sldNum="0"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s-A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s-A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1727283340"/>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61" r:id="rId12"/>
  </p:sldLayoutIdLst>
  <p:hf sldNum="0"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s-A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s-A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00000000-1234-1234-1234-123412341234}" type="slidenum">
              <a:rPr lang="es-AR" smtClean="0"/>
              <a:pPr/>
              <a:t>‹Nº›</a:t>
            </a:fld>
            <a:endParaRPr lang="es-AR"/>
          </a:p>
        </p:txBody>
      </p:sp>
    </p:spTree>
    <p:extLst>
      <p:ext uri="{BB962C8B-B14F-4D97-AF65-F5344CB8AC3E}">
        <p14:creationId xmlns:p14="http://schemas.microsoft.com/office/powerpoint/2010/main" xmlns="" val="3017598650"/>
      </p:ext>
    </p:extLst>
  </p:cSld>
  <p:clrMap bg1="lt1" tx1="dk1" bg2="lt2" tx2="dk2" accent1="accent1" accent2="accent2" accent3="accent3" accent4="accent4" accent5="accent5" accent6="accent6" hlink="hlink" folHlink="folHlink"/>
  <p:sldLayoutIdLst>
    <p:sldLayoutId id="2147483810"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62" r:id="rId12"/>
  </p:sldLayoutIdLst>
  <p:hf sldNum="0"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8" Type="http://schemas.openxmlformats.org/officeDocument/2006/relationships/hyperlink" Target="https://www.ncbi.nlm.nih.gov/pmc/articles/PMC1383764/" TargetMode="External"/><Relationship Id="rId3" Type="http://schemas.openxmlformats.org/officeDocument/2006/relationships/diagramData" Target="../diagrams/data3.xml"/><Relationship Id="rId7" Type="http://schemas.openxmlformats.org/officeDocument/2006/relationships/hyperlink" Target="https://iris.paho.org/handle/10665.2/55384" TargetMode="External"/><Relationship Id="rId2" Type="http://schemas.openxmlformats.org/officeDocument/2006/relationships/notesSlide" Target="../notesSlides/notesSlide9.xml"/><Relationship Id="rId1" Type="http://schemas.openxmlformats.org/officeDocument/2006/relationships/slideLayout" Target="../slideLayouts/slideLayout46.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microsoft.com/office/2007/relationships/diagramDrawing" Target="../diagrams/drawing3.xml"/><Relationship Id="rId4" Type="http://schemas.openxmlformats.org/officeDocument/2006/relationships/diagramLayout" Target="../diagrams/layout3.xml"/><Relationship Id="rId9"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3" Type="http://schemas.openxmlformats.org/officeDocument/2006/relationships/hyperlink" Target="https://iris.paho.org/handle/10665.2/55384" TargetMode="External"/><Relationship Id="rId2" Type="http://schemas.openxmlformats.org/officeDocument/2006/relationships/notesSlide" Target="../notesSlides/notesSlide11.xml"/><Relationship Id="rId1" Type="http://schemas.openxmlformats.org/officeDocument/2006/relationships/slideLayout" Target="../slideLayouts/slideLayout46.xml"/><Relationship Id="rId5" Type="http://schemas.openxmlformats.org/officeDocument/2006/relationships/image" Target="../media/image14.png"/><Relationship Id="rId4" Type="http://schemas.openxmlformats.org/officeDocument/2006/relationships/hyperlink" Target="https://www.who.int/publications/i/item/9789241515948"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iris.paho.org/handle/10665.2/55384" TargetMode="External"/><Relationship Id="rId2" Type="http://schemas.openxmlformats.org/officeDocument/2006/relationships/notesSlide" Target="../notesSlides/notesSlide12.xml"/><Relationship Id="rId1" Type="http://schemas.openxmlformats.org/officeDocument/2006/relationships/slideLayout" Target="../slideLayouts/slideLayout46.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4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diagramData" Target="../diagrams/data2.xml"/><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8288000" cy="95250"/>
          </a:xfrm>
          <a:prstGeom prst="rect">
            <a:avLst/>
          </a:prstGeom>
          <a:solidFill>
            <a:srgbClr val="8E3D8E"/>
          </a:solidFill>
          <a:ln/>
        </p:spPr>
        <p:txBody>
          <a:bodyPr/>
          <a:lstStyle/>
          <a:p>
            <a:endParaRPr lang="es-AR"/>
          </a:p>
        </p:txBody>
      </p:sp>
      <p:sp>
        <p:nvSpPr>
          <p:cNvPr id="5" name="Text 2"/>
          <p:cNvSpPr/>
          <p:nvPr/>
        </p:nvSpPr>
        <p:spPr>
          <a:xfrm>
            <a:off x="1047750" y="2361158"/>
            <a:ext cx="14225588" cy="758130"/>
          </a:xfrm>
          <a:prstGeom prst="rect">
            <a:avLst/>
          </a:prstGeom>
          <a:noFill/>
          <a:ln/>
        </p:spPr>
        <p:txBody>
          <a:bodyPr wrap="square" lIns="25400" tIns="25400" rIns="25400" bIns="25400" rtlCol="0" anchor="t">
            <a:normAutofit fontScale="85000" lnSpcReduction="10000"/>
          </a:bodyPr>
          <a:lstStyle/>
          <a:p>
            <a:pPr>
              <a:lnSpc>
                <a:spcPct val="105000"/>
              </a:lnSpc>
            </a:pPr>
            <a:r>
              <a:rPr lang="es-AR" sz="5500" b="1" kern="0" spc="-81" dirty="0">
                <a:solidFill>
                  <a:srgbClr val="6E2B72"/>
                </a:solidFill>
                <a:latin typeface="Arial" pitchFamily="34" charset="0"/>
                <a:cs typeface="Arial" pitchFamily="34" charset="-120"/>
              </a:rPr>
              <a:t>Seguridad vacunal y manejo de eventos adversos</a:t>
            </a:r>
            <a:endParaRPr lang="en-US" sz="5500" b="1" kern="0" spc="-81" dirty="0">
              <a:solidFill>
                <a:srgbClr val="6E2B72"/>
              </a:solidFill>
              <a:latin typeface="Arial" pitchFamily="34" charset="0"/>
              <a:cs typeface="Arial" pitchFamily="34" charset="-120"/>
            </a:endParaRPr>
          </a:p>
        </p:txBody>
      </p:sp>
      <p:sp>
        <p:nvSpPr>
          <p:cNvPr id="6" name="Shape 3"/>
          <p:cNvSpPr/>
          <p:nvPr/>
        </p:nvSpPr>
        <p:spPr>
          <a:xfrm>
            <a:off x="1047750" y="3424088"/>
            <a:ext cx="1143000" cy="76200"/>
          </a:xfrm>
          <a:prstGeom prst="roundRect">
            <a:avLst>
              <a:gd name="adj" fmla="val 50000"/>
            </a:avLst>
          </a:prstGeom>
          <a:solidFill>
            <a:srgbClr val="2F9B9B"/>
          </a:solidFill>
          <a:ln/>
        </p:spPr>
        <p:txBody>
          <a:bodyPr/>
          <a:lstStyle/>
          <a:p>
            <a:endParaRPr lang="es-AR"/>
          </a:p>
        </p:txBody>
      </p:sp>
      <p:sp>
        <p:nvSpPr>
          <p:cNvPr id="7" name="Text 4"/>
          <p:cNvSpPr/>
          <p:nvPr/>
        </p:nvSpPr>
        <p:spPr>
          <a:xfrm>
            <a:off x="1137202" y="4104652"/>
            <a:ext cx="16678275" cy="376238"/>
          </a:xfrm>
          <a:prstGeom prst="rect">
            <a:avLst/>
          </a:prstGeom>
          <a:noFill/>
          <a:ln/>
        </p:spPr>
        <p:txBody>
          <a:bodyPr wrap="square" lIns="25400" tIns="25400" rIns="25400" bIns="25400" rtlCol="0" anchor="t">
            <a:normAutofit fontScale="92500" lnSpcReduction="10000"/>
          </a:bodyPr>
          <a:lstStyle/>
          <a:p>
            <a:pPr marL="0" indent="0" algn="l">
              <a:buNone/>
            </a:pPr>
            <a:r>
              <a:rPr lang="en-US" sz="2400" b="1" dirty="0">
                <a:solidFill>
                  <a:srgbClr val="211B26"/>
                </a:solidFill>
                <a:latin typeface="Arial" pitchFamily="34" charset="0"/>
                <a:ea typeface="Arial" pitchFamily="34" charset="-122"/>
                <a:cs typeface="Arial" pitchFamily="34" charset="-120"/>
              </a:rPr>
              <a:t>Dra. Vanesa Castellano</a:t>
            </a:r>
            <a:endParaRPr lang="en-US" sz="2400" dirty="0"/>
          </a:p>
        </p:txBody>
      </p:sp>
      <p:sp>
        <p:nvSpPr>
          <p:cNvPr id="8" name="Text 5"/>
          <p:cNvSpPr/>
          <p:nvPr/>
        </p:nvSpPr>
        <p:spPr>
          <a:xfrm>
            <a:off x="1137202" y="4706082"/>
            <a:ext cx="17098582" cy="896242"/>
          </a:xfrm>
          <a:prstGeom prst="rect">
            <a:avLst/>
          </a:prstGeom>
          <a:noFill/>
          <a:ln/>
        </p:spPr>
        <p:txBody>
          <a:bodyPr wrap="square" lIns="25400" tIns="25400" rIns="25400" bIns="25400" rtlCol="0" anchor="t">
            <a:normAutofit/>
          </a:bodyPr>
          <a:lstStyle/>
          <a:p>
            <a:pPr marL="0" indent="0" algn="l">
              <a:buNone/>
            </a:pPr>
            <a:r>
              <a:rPr lang="en-US" sz="1650" i="1" dirty="0">
                <a:solidFill>
                  <a:srgbClr val="8A8190"/>
                </a:solidFill>
                <a:latin typeface="Arial" pitchFamily="34" charset="0"/>
                <a:ea typeface="Arial" pitchFamily="34" charset="-122"/>
                <a:cs typeface="Arial" pitchFamily="34" charset="-120"/>
              </a:rPr>
              <a:t>Hospital de </a:t>
            </a:r>
            <a:r>
              <a:rPr lang="en-US" sz="1650" i="1" dirty="0" err="1">
                <a:solidFill>
                  <a:srgbClr val="8A8190"/>
                </a:solidFill>
                <a:latin typeface="Arial" pitchFamily="34" charset="0"/>
                <a:ea typeface="Arial" pitchFamily="34" charset="-122"/>
                <a:cs typeface="Arial" pitchFamily="34" charset="-120"/>
              </a:rPr>
              <a:t>Niños</a:t>
            </a:r>
            <a:r>
              <a:rPr lang="en-US" sz="1650" i="1" dirty="0">
                <a:solidFill>
                  <a:srgbClr val="8A8190"/>
                </a:solidFill>
                <a:latin typeface="Arial" pitchFamily="34" charset="0"/>
                <a:ea typeface="Arial" pitchFamily="34" charset="-122"/>
                <a:cs typeface="Arial" pitchFamily="34" charset="-120"/>
              </a:rPr>
              <a:t> Ricardo Gutiérrez, Buenos Aires Argentina. </a:t>
            </a:r>
          </a:p>
          <a:p>
            <a:pPr marL="0" indent="0" algn="l">
              <a:buNone/>
            </a:pPr>
            <a:r>
              <a:rPr lang="en-US" sz="1650" i="1" dirty="0">
                <a:solidFill>
                  <a:srgbClr val="8A8190"/>
                </a:solidFill>
                <a:latin typeface="Arial" pitchFamily="34" charset="0"/>
                <a:cs typeface="Arial" pitchFamily="34" charset="-120"/>
              </a:rPr>
              <a:t>Fundación </a:t>
            </a:r>
            <a:r>
              <a:rPr lang="en-US" sz="1650" i="1" dirty="0" err="1">
                <a:solidFill>
                  <a:srgbClr val="8A8190"/>
                </a:solidFill>
                <a:latin typeface="Arial" pitchFamily="34" charset="0"/>
                <a:cs typeface="Arial" pitchFamily="34" charset="-120"/>
              </a:rPr>
              <a:t>Vacunar</a:t>
            </a:r>
            <a:r>
              <a:rPr lang="en-US" sz="1650" i="1" dirty="0">
                <a:solidFill>
                  <a:srgbClr val="8A8190"/>
                </a:solidFill>
                <a:latin typeface="Arial" pitchFamily="34" charset="0"/>
                <a:cs typeface="Arial" pitchFamily="34" charset="-120"/>
              </a:rPr>
              <a:t>, Buenos Aires, Argentina</a:t>
            </a:r>
            <a:endParaRPr lang="en-US" sz="1650" dirty="0"/>
          </a:p>
        </p:txBody>
      </p:sp>
      <p:sp>
        <p:nvSpPr>
          <p:cNvPr id="9" name="Shape 6"/>
          <p:cNvSpPr/>
          <p:nvPr/>
        </p:nvSpPr>
        <p:spPr>
          <a:xfrm>
            <a:off x="15621000" y="7620000"/>
            <a:ext cx="2667000" cy="2667000"/>
          </a:xfrm>
          <a:prstGeom prst="rect">
            <a:avLst/>
          </a:prstGeom>
          <a:solidFill>
            <a:srgbClr val="8E3D8E">
              <a:alpha val="96000"/>
            </a:srgbClr>
          </a:solidFill>
          <a:ln/>
        </p:spPr>
        <p:txBody>
          <a:bodyPr/>
          <a:lstStyle/>
          <a:p>
            <a:endParaRPr lang="es-AR"/>
          </a:p>
        </p:txBody>
      </p:sp>
      <p:sp>
        <p:nvSpPr>
          <p:cNvPr id="10" name="Shape 7"/>
          <p:cNvSpPr/>
          <p:nvPr/>
        </p:nvSpPr>
        <p:spPr>
          <a:xfrm>
            <a:off x="16859250" y="8858250"/>
            <a:ext cx="1428750" cy="1428750"/>
          </a:xfrm>
          <a:prstGeom prst="rect">
            <a:avLst/>
          </a:prstGeom>
          <a:solidFill>
            <a:srgbClr val="2F9B9B"/>
          </a:solidFill>
          <a:ln/>
        </p:spPr>
        <p:txBody>
          <a:bodyPr/>
          <a:lstStyle/>
          <a:p>
            <a:endParaRPr lang="es-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7;gd55f1d92c7_0_260"/>
          <p:cNvSpPr txBox="1"/>
          <p:nvPr/>
        </p:nvSpPr>
        <p:spPr>
          <a:xfrm>
            <a:off x="2262956" y="742595"/>
            <a:ext cx="16763999" cy="1015602"/>
          </a:xfrm>
          <a:prstGeom prst="rect">
            <a:avLst/>
          </a:prstGeom>
          <a:noFill/>
          <a:ln>
            <a:noFill/>
          </a:ln>
        </p:spPr>
        <p:txBody>
          <a:bodyPr spcFirstLastPara="1" wrap="square" lIns="182850" tIns="182850" rIns="182850" bIns="182850" anchor="t" anchorCtr="0">
            <a:spAutoFit/>
          </a:bodyPr>
          <a:lstStyle/>
          <a:p>
            <a:r>
              <a:rPr lang="es-AR" sz="4200" b="1" dirty="0">
                <a:ea typeface="+mj-ea"/>
                <a:cs typeface="+mj-cs"/>
              </a:rPr>
              <a:t>Fiebre posterior a la vacuna MMR + Varicela y MMRV </a:t>
            </a:r>
          </a:p>
        </p:txBody>
      </p:sp>
      <p:sp>
        <p:nvSpPr>
          <p:cNvPr id="3" name="Rectángulo 2"/>
          <p:cNvSpPr/>
          <p:nvPr/>
        </p:nvSpPr>
        <p:spPr>
          <a:xfrm>
            <a:off x="11852935" y="9576204"/>
            <a:ext cx="5033686" cy="415498"/>
          </a:xfrm>
          <a:prstGeom prst="rect">
            <a:avLst/>
          </a:prstGeom>
        </p:spPr>
        <p:txBody>
          <a:bodyPr wrap="none">
            <a:spAutoFit/>
          </a:bodyPr>
          <a:lstStyle/>
          <a:p>
            <a:r>
              <a:rPr lang="sv-SE" sz="2100" i="1" dirty="0"/>
              <a:t>Czajka H, et a. Vaccine 2009;27(47):6504-11.</a:t>
            </a:r>
            <a:endParaRPr lang="es-AR" sz="2100" i="1" dirty="0"/>
          </a:p>
        </p:txBody>
      </p:sp>
      <p:pic>
        <p:nvPicPr>
          <p:cNvPr id="4" name="Imagen 3"/>
          <p:cNvPicPr>
            <a:picLocks noChangeAspect="1"/>
          </p:cNvPicPr>
          <p:nvPr/>
        </p:nvPicPr>
        <p:blipFill rotWithShape="1">
          <a:blip r:embed="rId2"/>
          <a:srcRect r="53542"/>
          <a:stretch/>
        </p:blipFill>
        <p:spPr>
          <a:xfrm>
            <a:off x="999166" y="2688011"/>
            <a:ext cx="7384980" cy="6729290"/>
          </a:xfrm>
          <a:prstGeom prst="rect">
            <a:avLst/>
          </a:prstGeom>
        </p:spPr>
      </p:pic>
      <p:pic>
        <p:nvPicPr>
          <p:cNvPr id="5" name="Imagen 4"/>
          <p:cNvPicPr>
            <a:picLocks noChangeAspect="1"/>
          </p:cNvPicPr>
          <p:nvPr/>
        </p:nvPicPr>
        <p:blipFill rotWithShape="1">
          <a:blip r:embed="rId2"/>
          <a:srcRect l="51458"/>
          <a:stretch>
            <a:fillRect/>
          </a:stretch>
        </p:blipFill>
        <p:spPr>
          <a:xfrm>
            <a:off x="8927478" y="2582049"/>
            <a:ext cx="7959143" cy="6941214"/>
          </a:xfrm>
          <a:prstGeom prst="rect">
            <a:avLst/>
          </a:prstGeom>
        </p:spPr>
      </p:pic>
    </p:spTree>
    <p:extLst>
      <p:ext uri="{BB962C8B-B14F-4D97-AF65-F5344CB8AC3E}">
        <p14:creationId xmlns:p14="http://schemas.microsoft.com/office/powerpoint/2010/main" xmlns="" val="4091522692"/>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7;gd55f1d92c7_0_260"/>
          <p:cNvSpPr txBox="1"/>
          <p:nvPr/>
        </p:nvSpPr>
        <p:spPr>
          <a:xfrm>
            <a:off x="2190367" y="737528"/>
            <a:ext cx="17549825" cy="1015602"/>
          </a:xfrm>
          <a:prstGeom prst="rect">
            <a:avLst/>
          </a:prstGeom>
          <a:noFill/>
          <a:ln>
            <a:noFill/>
          </a:ln>
        </p:spPr>
        <p:txBody>
          <a:bodyPr spcFirstLastPara="1" wrap="square" lIns="182850" tIns="182850" rIns="182850" bIns="182850" anchor="t" anchorCtr="0">
            <a:spAutoFit/>
          </a:bodyPr>
          <a:lstStyle/>
          <a:p>
            <a:r>
              <a:rPr lang="es-AR" sz="4200" b="1" dirty="0">
                <a:ea typeface="+mj-ea"/>
                <a:cs typeface="+mj-cs"/>
              </a:rPr>
              <a:t>Fiebre posterior a las vacunas para Bordetella Pertussis</a:t>
            </a:r>
          </a:p>
        </p:txBody>
      </p:sp>
      <p:sp>
        <p:nvSpPr>
          <p:cNvPr id="3" name="Rectángulo 2"/>
          <p:cNvSpPr/>
          <p:nvPr/>
        </p:nvSpPr>
        <p:spPr>
          <a:xfrm>
            <a:off x="13747681" y="9736469"/>
            <a:ext cx="3961469" cy="415498"/>
          </a:xfrm>
          <a:prstGeom prst="rect">
            <a:avLst/>
          </a:prstGeom>
        </p:spPr>
        <p:txBody>
          <a:bodyPr wrap="none">
            <a:spAutoFit/>
          </a:bodyPr>
          <a:lstStyle/>
          <a:p>
            <a:r>
              <a:rPr lang="es-AR" sz="2100" i="1" dirty="0" err="1"/>
              <a:t>Decker</a:t>
            </a:r>
            <a:r>
              <a:rPr lang="es-AR" sz="2100" i="1" dirty="0"/>
              <a:t> </a:t>
            </a:r>
            <a:r>
              <a:rPr lang="es-AR" sz="2100" i="1" dirty="0" err="1"/>
              <a:t>Pediatrics</a:t>
            </a:r>
            <a:r>
              <a:rPr lang="es-AR" sz="2100" i="1" dirty="0"/>
              <a:t> 1995; 96:557-66.</a:t>
            </a:r>
          </a:p>
        </p:txBody>
      </p:sp>
      <p:pic>
        <p:nvPicPr>
          <p:cNvPr id="7" name="Imagen 6">
            <a:extLst>
              <a:ext uri="{FF2B5EF4-FFF2-40B4-BE49-F238E27FC236}">
                <a16:creationId xmlns:a16="http://schemas.microsoft.com/office/drawing/2014/main" xmlns="" id="{9AE3E3B6-3521-7795-53D3-02B8BF1184EC}"/>
              </a:ext>
            </a:extLst>
          </p:cNvPr>
          <p:cNvPicPr>
            <a:picLocks noChangeAspect="1"/>
          </p:cNvPicPr>
          <p:nvPr/>
        </p:nvPicPr>
        <p:blipFill>
          <a:blip r:embed="rId2"/>
          <a:srcRect t="13647"/>
          <a:stretch>
            <a:fillRect/>
          </a:stretch>
        </p:blipFill>
        <p:spPr>
          <a:xfrm>
            <a:off x="1621277" y="1957589"/>
            <a:ext cx="13998044" cy="7245208"/>
          </a:xfrm>
          <a:prstGeom prst="rect">
            <a:avLst/>
          </a:prstGeom>
        </p:spPr>
      </p:pic>
    </p:spTree>
    <p:extLst>
      <p:ext uri="{BB962C8B-B14F-4D97-AF65-F5344CB8AC3E}">
        <p14:creationId xmlns:p14="http://schemas.microsoft.com/office/powerpoint/2010/main" xmlns="" val="3875180439"/>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738076" y="346802"/>
            <a:ext cx="14771723" cy="971465"/>
          </a:xfrm>
          <a:noFill/>
        </p:spPr>
        <p:txBody>
          <a:bodyPr>
            <a:normAutofit/>
          </a:bodyPr>
          <a:lstStyle/>
          <a:p>
            <a:r>
              <a:rPr lang="es-AR" sz="4200" b="1" dirty="0">
                <a:latin typeface="+mn-lt"/>
              </a:rPr>
              <a:t>Reacciones alérgicas por vacunas: clasificación</a:t>
            </a:r>
          </a:p>
        </p:txBody>
      </p:sp>
      <p:sp>
        <p:nvSpPr>
          <p:cNvPr id="8" name="Rectángulo 7"/>
          <p:cNvSpPr/>
          <p:nvPr/>
        </p:nvSpPr>
        <p:spPr>
          <a:xfrm>
            <a:off x="7843234" y="9386200"/>
            <a:ext cx="10197641" cy="584775"/>
          </a:xfrm>
          <a:prstGeom prst="rect">
            <a:avLst/>
          </a:prstGeom>
        </p:spPr>
        <p:txBody>
          <a:bodyPr wrap="square">
            <a:spAutoFit/>
          </a:bodyPr>
          <a:lstStyle/>
          <a:p>
            <a:r>
              <a:rPr lang="es-ES" sz="1600" i="1" dirty="0"/>
              <a:t>Comité Nacional de </a:t>
            </a:r>
            <a:r>
              <a:rPr lang="es-ES" sz="1600" i="1" dirty="0" err="1"/>
              <a:t>Infectología</a:t>
            </a:r>
            <a:r>
              <a:rPr lang="es-ES" sz="1600" i="1" dirty="0"/>
              <a:t>, Comité Nacional de Alergia. Recomendaciones para la vacunación segura en niños con riesgo de padecer reacciones alérgicas a componentes </a:t>
            </a:r>
            <a:r>
              <a:rPr lang="es-ES" sz="1600" i="1" dirty="0" err="1"/>
              <a:t>vacunales</a:t>
            </a:r>
            <a:r>
              <a:rPr lang="es-ES" sz="1600" i="1" dirty="0"/>
              <a:t>. </a:t>
            </a:r>
            <a:r>
              <a:rPr lang="es-ES" sz="1600" i="1" dirty="0" err="1"/>
              <a:t>Arch</a:t>
            </a:r>
            <a:r>
              <a:rPr lang="es-ES" sz="1600" i="1" dirty="0"/>
              <a:t> Argent </a:t>
            </a:r>
            <a:r>
              <a:rPr lang="es-ES" sz="1600" i="1" dirty="0" err="1"/>
              <a:t>Pediatr</a:t>
            </a:r>
            <a:r>
              <a:rPr lang="es-ES" sz="1600" i="1" dirty="0"/>
              <a:t> 2018;116(Supl2):S34-S47.</a:t>
            </a:r>
            <a:endParaRPr lang="es-AR" sz="1600" i="1" dirty="0"/>
          </a:p>
        </p:txBody>
      </p:sp>
      <p:pic>
        <p:nvPicPr>
          <p:cNvPr id="5" name="Imagen 4">
            <a:extLst>
              <a:ext uri="{FF2B5EF4-FFF2-40B4-BE49-F238E27FC236}">
                <a16:creationId xmlns:a16="http://schemas.microsoft.com/office/drawing/2014/main" xmlns="" id="{4182165C-8471-E246-F179-25F4B85B969B}"/>
              </a:ext>
            </a:extLst>
          </p:cNvPr>
          <p:cNvPicPr>
            <a:picLocks noChangeAspect="1"/>
          </p:cNvPicPr>
          <p:nvPr/>
        </p:nvPicPr>
        <p:blipFill>
          <a:blip r:embed="rId3"/>
          <a:srcRect t="4950" b="7544"/>
          <a:stretch>
            <a:fillRect/>
          </a:stretch>
        </p:blipFill>
        <p:spPr>
          <a:xfrm>
            <a:off x="962159" y="1318267"/>
            <a:ext cx="15925800" cy="7843234"/>
          </a:xfrm>
          <a:prstGeom prst="rect">
            <a:avLst/>
          </a:prstGeom>
        </p:spPr>
      </p:pic>
    </p:spTree>
    <p:extLst>
      <p:ext uri="{BB962C8B-B14F-4D97-AF65-F5344CB8AC3E}">
        <p14:creationId xmlns:p14="http://schemas.microsoft.com/office/powerpoint/2010/main" xmlns="" val="2617950114"/>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extLst>
              <p:ext uri="{D42A27DB-BD31-4B8C-83A1-F6EECF244321}">
                <p14:modId xmlns:p14="http://schemas.microsoft.com/office/powerpoint/2010/main" xmlns="" val="3253859329"/>
              </p:ext>
            </p:extLst>
          </p:nvPr>
        </p:nvGraphicFramePr>
        <p:xfrm>
          <a:off x="327107" y="-2727340"/>
          <a:ext cx="17667839" cy="8881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ángulo 3"/>
          <p:cNvSpPr/>
          <p:nvPr/>
        </p:nvSpPr>
        <p:spPr>
          <a:xfrm>
            <a:off x="12167818" y="9643348"/>
            <a:ext cx="5212902" cy="854080"/>
          </a:xfrm>
          <a:prstGeom prst="rect">
            <a:avLst/>
          </a:prstGeom>
        </p:spPr>
        <p:txBody>
          <a:bodyPr wrap="none">
            <a:spAutoFit/>
          </a:bodyPr>
          <a:lstStyle/>
          <a:p>
            <a:r>
              <a:rPr lang="es-AR" sz="1650" i="1" dirty="0">
                <a:hlinkClick r:id="rId7"/>
              </a:rPr>
              <a:t>https://iris.paho.org/handle/10665.2/55384</a:t>
            </a:r>
            <a:endParaRPr lang="es-AR" sz="1650" i="1" dirty="0"/>
          </a:p>
          <a:p>
            <a:r>
              <a:rPr lang="es-AR" sz="1650" i="1" dirty="0">
                <a:hlinkClick r:id="rId8"/>
              </a:rPr>
              <a:t>https://www.ncbi.nlm.nih.gov/pmc/articles/PMC1383764/</a:t>
            </a:r>
            <a:endParaRPr lang="es-AR" sz="1650" i="1" dirty="0"/>
          </a:p>
          <a:p>
            <a:endParaRPr lang="es-AR" sz="1650" i="1" dirty="0">
              <a:solidFill>
                <a:schemeClr val="bg1"/>
              </a:solidFill>
            </a:endParaRPr>
          </a:p>
        </p:txBody>
      </p:sp>
      <p:pic>
        <p:nvPicPr>
          <p:cNvPr id="13" name="Imagen 12">
            <a:extLst>
              <a:ext uri="{FF2B5EF4-FFF2-40B4-BE49-F238E27FC236}">
                <a16:creationId xmlns:a16="http://schemas.microsoft.com/office/drawing/2014/main" xmlns="" id="{37C379D8-93BB-38AA-E29F-DFDE33AA95C8}"/>
              </a:ext>
            </a:extLst>
          </p:cNvPr>
          <p:cNvPicPr>
            <a:picLocks noChangeAspect="1"/>
          </p:cNvPicPr>
          <p:nvPr/>
        </p:nvPicPr>
        <p:blipFill>
          <a:blip r:embed="rId9"/>
          <a:stretch>
            <a:fillRect/>
          </a:stretch>
        </p:blipFill>
        <p:spPr>
          <a:xfrm>
            <a:off x="907280" y="829413"/>
            <a:ext cx="15603435" cy="8781598"/>
          </a:xfrm>
          <a:prstGeom prst="rect">
            <a:avLst/>
          </a:prstGeom>
        </p:spPr>
      </p:pic>
    </p:spTree>
    <p:extLst>
      <p:ext uri="{BB962C8B-B14F-4D97-AF65-F5344CB8AC3E}">
        <p14:creationId xmlns:p14="http://schemas.microsoft.com/office/powerpoint/2010/main" xmlns="" val="3938081252"/>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329319" y="9912207"/>
            <a:ext cx="10943522" cy="415498"/>
          </a:xfrm>
          <a:prstGeom prst="rect">
            <a:avLst/>
          </a:prstGeom>
        </p:spPr>
        <p:txBody>
          <a:bodyPr wrap="square">
            <a:spAutoFit/>
          </a:bodyPr>
          <a:lstStyle/>
          <a:p>
            <a:r>
              <a:rPr lang="es-AR" sz="2100" i="1" dirty="0"/>
              <a:t>Curso PAI – OPS  https://iris.paho.org/handle/10665.2/55384</a:t>
            </a:r>
          </a:p>
        </p:txBody>
      </p:sp>
      <p:pic>
        <p:nvPicPr>
          <p:cNvPr id="6" name="Imagen 5">
            <a:extLst>
              <a:ext uri="{FF2B5EF4-FFF2-40B4-BE49-F238E27FC236}">
                <a16:creationId xmlns:a16="http://schemas.microsoft.com/office/drawing/2014/main" xmlns="" id="{AB1CCCCE-9E4F-8061-40CF-A3EC42CDF0C0}"/>
              </a:ext>
            </a:extLst>
          </p:cNvPr>
          <p:cNvPicPr>
            <a:picLocks noChangeAspect="1"/>
          </p:cNvPicPr>
          <p:nvPr/>
        </p:nvPicPr>
        <p:blipFill>
          <a:blip r:embed="rId3"/>
          <a:srcRect b="2709"/>
          <a:stretch>
            <a:fillRect/>
          </a:stretch>
        </p:blipFill>
        <p:spPr>
          <a:xfrm>
            <a:off x="802277" y="843195"/>
            <a:ext cx="16114123" cy="8823320"/>
          </a:xfrm>
          <a:prstGeom prst="rect">
            <a:avLst/>
          </a:prstGeom>
        </p:spPr>
      </p:pic>
    </p:spTree>
    <p:extLst>
      <p:ext uri="{BB962C8B-B14F-4D97-AF65-F5344CB8AC3E}">
        <p14:creationId xmlns:p14="http://schemas.microsoft.com/office/powerpoint/2010/main" xmlns="" val="3657305632"/>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148612" y="9546106"/>
            <a:ext cx="5629746" cy="923330"/>
          </a:xfrm>
          <a:prstGeom prst="rect">
            <a:avLst/>
          </a:prstGeom>
          <a:solidFill>
            <a:schemeClr val="bg1"/>
          </a:solidFill>
        </p:spPr>
        <p:txBody>
          <a:bodyPr wrap="none">
            <a:spAutoFit/>
          </a:bodyPr>
          <a:lstStyle/>
          <a:p>
            <a:r>
              <a:rPr lang="es-AR" i="1" dirty="0">
                <a:hlinkClick r:id="rId3"/>
              </a:rPr>
              <a:t>https://iris.paho.org/handle/10665.2/55384</a:t>
            </a:r>
            <a:endParaRPr lang="es-AR" i="1" dirty="0"/>
          </a:p>
          <a:p>
            <a:r>
              <a:rPr lang="es-AR" i="1" dirty="0">
                <a:hlinkClick r:id="rId4"/>
              </a:rPr>
              <a:t>https://www.who.int/publications/i/item/9789241515948</a:t>
            </a:r>
            <a:endParaRPr lang="es-AR" i="1" dirty="0"/>
          </a:p>
          <a:p>
            <a:endParaRPr lang="es-AR" i="1" dirty="0"/>
          </a:p>
        </p:txBody>
      </p:sp>
      <p:pic>
        <p:nvPicPr>
          <p:cNvPr id="10" name="Imagen 9">
            <a:extLst>
              <a:ext uri="{FF2B5EF4-FFF2-40B4-BE49-F238E27FC236}">
                <a16:creationId xmlns:a16="http://schemas.microsoft.com/office/drawing/2014/main" xmlns="" id="{BCAF66EF-469B-975F-57A8-22670C66B930}"/>
              </a:ext>
            </a:extLst>
          </p:cNvPr>
          <p:cNvPicPr>
            <a:picLocks noChangeAspect="1"/>
          </p:cNvPicPr>
          <p:nvPr/>
        </p:nvPicPr>
        <p:blipFill>
          <a:blip r:embed="rId5"/>
          <a:stretch>
            <a:fillRect/>
          </a:stretch>
        </p:blipFill>
        <p:spPr>
          <a:xfrm>
            <a:off x="678824" y="841956"/>
            <a:ext cx="15286250" cy="8603087"/>
          </a:xfrm>
          <a:prstGeom prst="rect">
            <a:avLst/>
          </a:prstGeom>
        </p:spPr>
      </p:pic>
    </p:spTree>
    <p:extLst>
      <p:ext uri="{BB962C8B-B14F-4D97-AF65-F5344CB8AC3E}">
        <p14:creationId xmlns:p14="http://schemas.microsoft.com/office/powerpoint/2010/main" xmlns="" val="2405274791"/>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3117312" y="9504087"/>
            <a:ext cx="4795993" cy="646331"/>
          </a:xfrm>
          <a:prstGeom prst="rect">
            <a:avLst/>
          </a:prstGeom>
        </p:spPr>
        <p:txBody>
          <a:bodyPr wrap="none">
            <a:spAutoFit/>
          </a:bodyPr>
          <a:lstStyle/>
          <a:p>
            <a:pPr lvl="1"/>
            <a:r>
              <a:rPr lang="es-AR" i="1" dirty="0">
                <a:hlinkClick r:id="rId3"/>
              </a:rPr>
              <a:t>https://iris.paho.org/handle/10665.2/55384</a:t>
            </a:r>
            <a:endParaRPr lang="es-AR" i="1" dirty="0"/>
          </a:p>
          <a:p>
            <a:endParaRPr lang="es-AR" i="1" dirty="0"/>
          </a:p>
        </p:txBody>
      </p:sp>
      <p:pic>
        <p:nvPicPr>
          <p:cNvPr id="6" name="Imagen 5">
            <a:extLst>
              <a:ext uri="{FF2B5EF4-FFF2-40B4-BE49-F238E27FC236}">
                <a16:creationId xmlns:a16="http://schemas.microsoft.com/office/drawing/2014/main" xmlns="" id="{45EF39BF-794F-B074-8F1F-0320E114ABD3}"/>
              </a:ext>
            </a:extLst>
          </p:cNvPr>
          <p:cNvPicPr>
            <a:picLocks noChangeAspect="1"/>
          </p:cNvPicPr>
          <p:nvPr/>
        </p:nvPicPr>
        <p:blipFill>
          <a:blip r:embed="rId4"/>
          <a:stretch>
            <a:fillRect/>
          </a:stretch>
        </p:blipFill>
        <p:spPr>
          <a:xfrm>
            <a:off x="1425798" y="1021558"/>
            <a:ext cx="15072038" cy="8482529"/>
          </a:xfrm>
          <a:prstGeom prst="rect">
            <a:avLst/>
          </a:prstGeom>
        </p:spPr>
      </p:pic>
    </p:spTree>
    <p:extLst>
      <p:ext uri="{BB962C8B-B14F-4D97-AF65-F5344CB8AC3E}">
        <p14:creationId xmlns:p14="http://schemas.microsoft.com/office/powerpoint/2010/main" xmlns="" val="3602967469"/>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26"/>
          <p:cNvSpPr>
            <a:spLocks noGrp="1" noChangeArrowheads="1"/>
          </p:cNvSpPr>
          <p:nvPr>
            <p:ph type="title"/>
          </p:nvPr>
        </p:nvSpPr>
        <p:spPr>
          <a:xfrm>
            <a:off x="322957" y="4234"/>
            <a:ext cx="15773400" cy="1988345"/>
          </a:xfrm>
        </p:spPr>
        <p:txBody>
          <a:bodyPr rtlCol="0">
            <a:normAutofit fontScale="90000"/>
          </a:bodyPr>
          <a:lstStyle/>
          <a:p>
            <a:pPr>
              <a:defRPr/>
            </a:pPr>
            <a:r>
              <a:rPr lang="es-ES" sz="4800" b="1" dirty="0">
                <a:latin typeface="Calibri" panose="020F0502020204030204" pitchFamily="34" charset="0"/>
                <a:ea typeface="Calibri" panose="020F0502020204030204" pitchFamily="34" charset="0"/>
                <a:cs typeface="Calibri" panose="020F0502020204030204" pitchFamily="34" charset="0"/>
              </a:rPr>
              <a:t>¿Que ESAVIs deben notificarse al sistema de vigilancia de </a:t>
            </a:r>
            <a:r>
              <a:rPr lang="es-ES" sz="4800" b="1" dirty="0" err="1">
                <a:latin typeface="Calibri" panose="020F0502020204030204" pitchFamily="34" charset="0"/>
                <a:ea typeface="Calibri" panose="020F0502020204030204" pitchFamily="34" charset="0"/>
                <a:cs typeface="Calibri" panose="020F0502020204030204" pitchFamily="34" charset="0"/>
              </a:rPr>
              <a:t>ESAVIs</a:t>
            </a:r>
            <a:r>
              <a:rPr lang="es-ES" sz="4800" b="1" dirty="0">
                <a:latin typeface="Calibri" panose="020F0502020204030204" pitchFamily="34" charset="0"/>
                <a:ea typeface="Calibri" panose="020F0502020204030204" pitchFamily="34" charset="0"/>
                <a:cs typeface="Calibri" panose="020F0502020204030204" pitchFamily="34" charset="0"/>
              </a:rPr>
              <a:t>?</a:t>
            </a:r>
            <a:br>
              <a:rPr lang="es-ES" sz="4800" b="1" dirty="0">
                <a:latin typeface="Calibri" panose="020F0502020204030204" pitchFamily="34" charset="0"/>
                <a:ea typeface="Calibri" panose="020F0502020204030204" pitchFamily="34" charset="0"/>
                <a:cs typeface="Calibri" panose="020F0502020204030204" pitchFamily="34" charset="0"/>
              </a:rPr>
            </a:br>
            <a:endParaRPr lang="es-ES" sz="4800" b="1" dirty="0">
              <a:latin typeface="Calibri" panose="020F0502020204030204" pitchFamily="34" charset="0"/>
              <a:ea typeface="Calibri" panose="020F0502020204030204" pitchFamily="34" charset="0"/>
              <a:cs typeface="Calibri" panose="020F0502020204030204" pitchFamily="34" charset="0"/>
            </a:endParaRPr>
          </a:p>
        </p:txBody>
      </p:sp>
      <p:pic>
        <p:nvPicPr>
          <p:cNvPr id="4" name="Imagen 3">
            <a:extLst>
              <a:ext uri="{FF2B5EF4-FFF2-40B4-BE49-F238E27FC236}">
                <a16:creationId xmlns:a16="http://schemas.microsoft.com/office/drawing/2014/main" xmlns="" id="{335DD082-A2E8-C11A-FA1A-1448B902C68E}"/>
              </a:ext>
            </a:extLst>
          </p:cNvPr>
          <p:cNvPicPr>
            <a:picLocks noChangeAspect="1"/>
          </p:cNvPicPr>
          <p:nvPr/>
        </p:nvPicPr>
        <p:blipFill>
          <a:blip r:embed="rId2"/>
          <a:srcRect t="16224"/>
          <a:stretch>
            <a:fillRect/>
          </a:stretch>
        </p:blipFill>
        <p:spPr>
          <a:xfrm>
            <a:off x="571577" y="1358537"/>
            <a:ext cx="17144846" cy="8083595"/>
          </a:xfrm>
          <a:prstGeom prst="rect">
            <a:avLst/>
          </a:prstGeom>
        </p:spPr>
      </p:pic>
      <p:sp>
        <p:nvSpPr>
          <p:cNvPr id="5" name="Rectángulo 4">
            <a:extLst>
              <a:ext uri="{FF2B5EF4-FFF2-40B4-BE49-F238E27FC236}">
                <a16:creationId xmlns:a16="http://schemas.microsoft.com/office/drawing/2014/main" xmlns="" id="{C3509C72-6870-469B-DDA0-8DB33643CC0A}"/>
              </a:ext>
            </a:extLst>
          </p:cNvPr>
          <p:cNvSpPr/>
          <p:nvPr/>
        </p:nvSpPr>
        <p:spPr>
          <a:xfrm>
            <a:off x="12046053" y="9722706"/>
            <a:ext cx="5891998" cy="415498"/>
          </a:xfrm>
          <a:prstGeom prst="rect">
            <a:avLst/>
          </a:prstGeom>
        </p:spPr>
        <p:txBody>
          <a:bodyPr wrap="none">
            <a:spAutoFit/>
          </a:bodyPr>
          <a:lstStyle/>
          <a:p>
            <a:r>
              <a:rPr lang="en-US" sz="2100" i="1" dirty="0"/>
              <a:t>https://www.paho.org/es/temas/seguridad-vacunas</a:t>
            </a:r>
          </a:p>
        </p:txBody>
      </p:sp>
    </p:spTree>
    <p:extLst>
      <p:ext uri="{BB962C8B-B14F-4D97-AF65-F5344CB8AC3E}">
        <p14:creationId xmlns:p14="http://schemas.microsoft.com/office/powerpoint/2010/main" xmlns="" val="3617472575"/>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753572" y="-307329"/>
            <a:ext cx="15773400" cy="1988345"/>
          </a:xfrm>
          <a:noFill/>
        </p:spPr>
        <p:txBody>
          <a:bodyPr>
            <a:noAutofit/>
          </a:bodyPr>
          <a:lstStyle/>
          <a:p>
            <a:r>
              <a:rPr lang="es-AR" sz="4800" b="1" dirty="0">
                <a:latin typeface="Calibri" panose="020F0502020204030204" pitchFamily="34" charset="0"/>
                <a:ea typeface="Calibri" panose="020F0502020204030204" pitchFamily="34" charset="0"/>
                <a:cs typeface="Calibri" panose="020F0502020204030204" pitchFamily="34" charset="0"/>
              </a:rPr>
              <a:t>¿Qué hay detrás de un reporte de un ESAVI?</a:t>
            </a:r>
          </a:p>
        </p:txBody>
      </p:sp>
      <p:sp>
        <p:nvSpPr>
          <p:cNvPr id="4" name="CuadroTexto 3">
            <a:extLst>
              <a:ext uri="{FF2B5EF4-FFF2-40B4-BE49-F238E27FC236}">
                <a16:creationId xmlns:a16="http://schemas.microsoft.com/office/drawing/2014/main" xmlns="" id="{5B9C6583-2462-B369-E918-4E85F5A9E9CE}"/>
              </a:ext>
            </a:extLst>
          </p:cNvPr>
          <p:cNvSpPr txBox="1"/>
          <p:nvPr/>
        </p:nvSpPr>
        <p:spPr>
          <a:xfrm>
            <a:off x="923596" y="1126633"/>
            <a:ext cx="17582882" cy="954107"/>
          </a:xfrm>
          <a:prstGeom prst="rect">
            <a:avLst/>
          </a:prstGeom>
          <a:noFill/>
        </p:spPr>
        <p:txBody>
          <a:bodyPr wrap="square">
            <a:spAutoFit/>
          </a:bodyPr>
          <a:lstStyle/>
          <a:p>
            <a:r>
              <a:rPr lang="es-AR" sz="2800" dirty="0"/>
              <a:t>Los ESAVI deben notificarse a los sistemas nacionales de vigilancia de cada país, integrados a las redes de farmacovigilancia y seguridad de vacunas coordinadas por los Ministerios de Salud y la OPS/OMS.</a:t>
            </a:r>
          </a:p>
        </p:txBody>
      </p:sp>
      <p:pic>
        <p:nvPicPr>
          <p:cNvPr id="11" name="Imagen 10">
            <a:extLst>
              <a:ext uri="{FF2B5EF4-FFF2-40B4-BE49-F238E27FC236}">
                <a16:creationId xmlns:a16="http://schemas.microsoft.com/office/drawing/2014/main" xmlns="" id="{9DB7B4C3-50A3-CA4F-1EC4-00C1DE9CDCF4}"/>
              </a:ext>
            </a:extLst>
          </p:cNvPr>
          <p:cNvPicPr>
            <a:picLocks noChangeAspect="1"/>
          </p:cNvPicPr>
          <p:nvPr/>
        </p:nvPicPr>
        <p:blipFill>
          <a:blip r:embed="rId3"/>
          <a:stretch>
            <a:fillRect/>
          </a:stretch>
        </p:blipFill>
        <p:spPr>
          <a:xfrm>
            <a:off x="626647" y="2080740"/>
            <a:ext cx="17396636" cy="7313410"/>
          </a:xfrm>
          <a:prstGeom prst="rect">
            <a:avLst/>
          </a:prstGeom>
        </p:spPr>
      </p:pic>
    </p:spTree>
    <p:extLst>
      <p:ext uri="{BB962C8B-B14F-4D97-AF65-F5344CB8AC3E}">
        <p14:creationId xmlns:p14="http://schemas.microsoft.com/office/powerpoint/2010/main" xmlns="" val="3047393527"/>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a:spLocks noGrp="1"/>
          </p:cNvSpPr>
          <p:nvPr>
            <p:ph type="title"/>
          </p:nvPr>
        </p:nvSpPr>
        <p:spPr>
          <a:xfrm>
            <a:off x="3664837" y="-327861"/>
            <a:ext cx="12921407" cy="1988345"/>
          </a:xfrm>
          <a:noFill/>
        </p:spPr>
        <p:txBody>
          <a:bodyPr>
            <a:normAutofit/>
          </a:bodyPr>
          <a:lstStyle/>
          <a:p>
            <a:r>
              <a:rPr lang="es-ES" sz="5400" b="1" dirty="0">
                <a:latin typeface="Calibri" panose="020F0502020204030204" pitchFamily="34" charset="0"/>
                <a:ea typeface="Calibri" panose="020F0502020204030204" pitchFamily="34" charset="0"/>
                <a:cs typeface="Calibri" panose="020F0502020204030204" pitchFamily="34" charset="0"/>
              </a:rPr>
              <a:t>Clasificación de un evento (OMS)</a:t>
            </a:r>
          </a:p>
        </p:txBody>
      </p:sp>
      <p:pic>
        <p:nvPicPr>
          <p:cNvPr id="6" name="Imagen 5">
            <a:extLst>
              <a:ext uri="{FF2B5EF4-FFF2-40B4-BE49-F238E27FC236}">
                <a16:creationId xmlns:a16="http://schemas.microsoft.com/office/drawing/2014/main" xmlns="" id="{274D0D74-8BCB-0B1E-C00E-48FEB07956C1}"/>
              </a:ext>
            </a:extLst>
          </p:cNvPr>
          <p:cNvPicPr>
            <a:picLocks noChangeAspect="1"/>
          </p:cNvPicPr>
          <p:nvPr/>
        </p:nvPicPr>
        <p:blipFill>
          <a:blip r:embed="rId3"/>
          <a:stretch>
            <a:fillRect/>
          </a:stretch>
        </p:blipFill>
        <p:spPr>
          <a:xfrm>
            <a:off x="2404452" y="1172514"/>
            <a:ext cx="13011559" cy="8674373"/>
          </a:xfrm>
          <a:prstGeom prst="rect">
            <a:avLst/>
          </a:prstGeom>
        </p:spPr>
      </p:pic>
    </p:spTree>
    <p:extLst>
      <p:ext uri="{BB962C8B-B14F-4D97-AF65-F5344CB8AC3E}">
        <p14:creationId xmlns:p14="http://schemas.microsoft.com/office/powerpoint/2010/main" xmlns="" val="2228945181"/>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8288000" cy="95250"/>
          </a:xfrm>
          <a:prstGeom prst="rect">
            <a:avLst/>
          </a:prstGeom>
          <a:solidFill>
            <a:srgbClr val="8E3D8E"/>
          </a:solidFill>
          <a:ln/>
        </p:spPr>
        <p:txBody>
          <a:bodyPr/>
          <a:lstStyle/>
          <a:p>
            <a:endParaRPr lang="es-AR"/>
          </a:p>
        </p:txBody>
      </p:sp>
      <p:sp>
        <p:nvSpPr>
          <p:cNvPr id="4" name="Text 1"/>
          <p:cNvSpPr/>
          <p:nvPr/>
        </p:nvSpPr>
        <p:spPr>
          <a:xfrm>
            <a:off x="609600" y="838200"/>
            <a:ext cx="17580864" cy="252413"/>
          </a:xfrm>
          <a:prstGeom prst="rect">
            <a:avLst/>
          </a:prstGeom>
          <a:noFill/>
          <a:ln/>
        </p:spPr>
        <p:txBody>
          <a:bodyPr wrap="square" lIns="25400" tIns="25400" rIns="25400" bIns="25400" rtlCol="0" anchor="t">
            <a:normAutofit lnSpcReduction="10000"/>
          </a:bodyPr>
          <a:lstStyle/>
          <a:p>
            <a:pPr marL="0" indent="0" algn="l">
              <a:buNone/>
            </a:pPr>
            <a:r>
              <a:rPr lang="en-US" sz="1425" b="1" kern="0" spc="228" dirty="0">
                <a:solidFill>
                  <a:srgbClr val="2F9B9B"/>
                </a:solidFill>
                <a:latin typeface="Arial" pitchFamily="34" charset="0"/>
                <a:ea typeface="Arial" pitchFamily="34" charset="-122"/>
                <a:cs typeface="Arial" pitchFamily="34" charset="-120"/>
              </a:rPr>
              <a:t>CONTENIDOS</a:t>
            </a:r>
            <a:endParaRPr lang="en-US" sz="1425" dirty="0"/>
          </a:p>
        </p:txBody>
      </p:sp>
      <p:sp>
        <p:nvSpPr>
          <p:cNvPr id="5" name="Text 2"/>
          <p:cNvSpPr/>
          <p:nvPr/>
        </p:nvSpPr>
        <p:spPr>
          <a:xfrm>
            <a:off x="609600" y="1204913"/>
            <a:ext cx="17580864" cy="572988"/>
          </a:xfrm>
          <a:prstGeom prst="rect">
            <a:avLst/>
          </a:prstGeom>
          <a:noFill/>
          <a:ln/>
        </p:spPr>
        <p:txBody>
          <a:bodyPr wrap="square" lIns="25400" tIns="25400" rIns="25400" bIns="25400" rtlCol="0" anchor="t">
            <a:normAutofit fontScale="92500" lnSpcReduction="20000"/>
          </a:bodyPr>
          <a:lstStyle/>
          <a:p>
            <a:pPr>
              <a:lnSpc>
                <a:spcPct val="105000"/>
              </a:lnSpc>
            </a:pPr>
            <a:r>
              <a:rPr lang="es-AR" sz="4000" b="1" kern="0" spc="-81" dirty="0">
                <a:solidFill>
                  <a:srgbClr val="6E2B72"/>
                </a:solidFill>
                <a:latin typeface="Arial" pitchFamily="34" charset="0"/>
                <a:cs typeface="Arial" pitchFamily="34" charset="-120"/>
              </a:rPr>
              <a:t>Seguridad vacunal y manejo de eventos adversos</a:t>
            </a:r>
            <a:endParaRPr lang="en-US" sz="4000" b="1" kern="0" spc="-81" dirty="0">
              <a:solidFill>
                <a:srgbClr val="6E2B72"/>
              </a:solidFill>
              <a:latin typeface="Arial" pitchFamily="34" charset="0"/>
              <a:cs typeface="Arial" pitchFamily="34" charset="-120"/>
            </a:endParaRPr>
          </a:p>
        </p:txBody>
      </p:sp>
      <p:sp>
        <p:nvSpPr>
          <p:cNvPr id="6" name="Shape 3"/>
          <p:cNvSpPr/>
          <p:nvPr/>
        </p:nvSpPr>
        <p:spPr>
          <a:xfrm>
            <a:off x="609600" y="2959001"/>
            <a:ext cx="12382500" cy="19050"/>
          </a:xfrm>
          <a:prstGeom prst="rect">
            <a:avLst/>
          </a:prstGeom>
          <a:solidFill>
            <a:srgbClr val="E5DDE9"/>
          </a:solidFill>
          <a:ln/>
        </p:spPr>
        <p:txBody>
          <a:bodyPr/>
          <a:lstStyle/>
          <a:p>
            <a:endParaRPr lang="es-AR"/>
          </a:p>
        </p:txBody>
      </p:sp>
      <p:sp>
        <p:nvSpPr>
          <p:cNvPr id="7" name="Shape 4"/>
          <p:cNvSpPr/>
          <p:nvPr/>
        </p:nvSpPr>
        <p:spPr>
          <a:xfrm>
            <a:off x="609600" y="2120801"/>
            <a:ext cx="628650" cy="628650"/>
          </a:xfrm>
          <a:prstGeom prst="ellipse">
            <a:avLst/>
          </a:prstGeom>
          <a:solidFill>
            <a:srgbClr val="FAF6FB"/>
          </a:solidFill>
          <a:ln w="28575">
            <a:solidFill>
              <a:srgbClr val="2F9B9B"/>
            </a:solidFill>
            <a:prstDash val="solid"/>
          </a:ln>
        </p:spPr>
        <p:txBody>
          <a:bodyPr/>
          <a:lstStyle/>
          <a:p>
            <a:endParaRPr lang="es-AR"/>
          </a:p>
        </p:txBody>
      </p:sp>
      <p:sp>
        <p:nvSpPr>
          <p:cNvPr id="8" name="Text 5"/>
          <p:cNvSpPr/>
          <p:nvPr/>
        </p:nvSpPr>
        <p:spPr>
          <a:xfrm>
            <a:off x="600075" y="2149376"/>
            <a:ext cx="647700" cy="609600"/>
          </a:xfrm>
          <a:prstGeom prst="rect">
            <a:avLst/>
          </a:prstGeom>
          <a:noFill/>
          <a:ln/>
        </p:spPr>
        <p:txBody>
          <a:bodyPr wrap="square" lIns="25400" tIns="25400" rIns="25400" bIns="25400" rtlCol="0" anchor="ctr">
            <a:normAutofit/>
          </a:bodyPr>
          <a:lstStyle/>
          <a:p>
            <a:pPr marL="0" indent="0" algn="ctr">
              <a:buNone/>
            </a:pPr>
            <a:r>
              <a:rPr lang="en-US" sz="1950" b="1" dirty="0">
                <a:solidFill>
                  <a:srgbClr val="8E3D8E"/>
                </a:solidFill>
                <a:latin typeface="Arial" pitchFamily="34" charset="0"/>
                <a:ea typeface="Arial" pitchFamily="34" charset="-122"/>
                <a:cs typeface="Arial" pitchFamily="34" charset="-120"/>
              </a:rPr>
              <a:t>1</a:t>
            </a:r>
            <a:endParaRPr lang="en-US" sz="1950" dirty="0"/>
          </a:p>
        </p:txBody>
      </p:sp>
      <p:sp>
        <p:nvSpPr>
          <p:cNvPr id="9" name="Text 6"/>
          <p:cNvSpPr/>
          <p:nvPr/>
        </p:nvSpPr>
        <p:spPr>
          <a:xfrm>
            <a:off x="1485900" y="2266057"/>
            <a:ext cx="7954314" cy="376238"/>
          </a:xfrm>
          <a:prstGeom prst="rect">
            <a:avLst/>
          </a:prstGeom>
          <a:noFill/>
          <a:ln/>
        </p:spPr>
        <p:txBody>
          <a:bodyPr wrap="square" lIns="25400" tIns="25400" rIns="25400" bIns="25400" rtlCol="0" anchor="t">
            <a:noAutofit/>
          </a:bodyPr>
          <a:lstStyle/>
          <a:p>
            <a:r>
              <a:rPr lang="es-ES" sz="2400" i="1" dirty="0">
                <a:solidFill>
                  <a:srgbClr val="8A8190"/>
                </a:solidFill>
                <a:latin typeface="Arial" pitchFamily="34" charset="0"/>
                <a:cs typeface="Arial" pitchFamily="34" charset="-120"/>
              </a:rPr>
              <a:t>Componentes para la vacunación segura</a:t>
            </a:r>
          </a:p>
        </p:txBody>
      </p:sp>
      <p:sp>
        <p:nvSpPr>
          <p:cNvPr id="10" name="Shape 7"/>
          <p:cNvSpPr/>
          <p:nvPr/>
        </p:nvSpPr>
        <p:spPr>
          <a:xfrm>
            <a:off x="609600" y="4044851"/>
            <a:ext cx="12382500" cy="19050"/>
          </a:xfrm>
          <a:prstGeom prst="rect">
            <a:avLst/>
          </a:prstGeom>
          <a:solidFill>
            <a:srgbClr val="E5DDE9"/>
          </a:solidFill>
          <a:ln/>
        </p:spPr>
        <p:txBody>
          <a:bodyPr/>
          <a:lstStyle/>
          <a:p>
            <a:endParaRPr lang="es-AR"/>
          </a:p>
        </p:txBody>
      </p:sp>
      <p:sp>
        <p:nvSpPr>
          <p:cNvPr id="11" name="Shape 8"/>
          <p:cNvSpPr/>
          <p:nvPr/>
        </p:nvSpPr>
        <p:spPr>
          <a:xfrm>
            <a:off x="609600" y="3206651"/>
            <a:ext cx="628650" cy="628650"/>
          </a:xfrm>
          <a:prstGeom prst="ellipse">
            <a:avLst/>
          </a:prstGeom>
          <a:solidFill>
            <a:srgbClr val="FAF6FB"/>
          </a:solidFill>
          <a:ln w="28575">
            <a:solidFill>
              <a:srgbClr val="2F9B9B"/>
            </a:solidFill>
            <a:prstDash val="solid"/>
          </a:ln>
        </p:spPr>
        <p:txBody>
          <a:bodyPr/>
          <a:lstStyle/>
          <a:p>
            <a:endParaRPr lang="es-AR"/>
          </a:p>
        </p:txBody>
      </p:sp>
      <p:sp>
        <p:nvSpPr>
          <p:cNvPr id="12" name="Text 9"/>
          <p:cNvSpPr/>
          <p:nvPr/>
        </p:nvSpPr>
        <p:spPr>
          <a:xfrm>
            <a:off x="600075" y="3235226"/>
            <a:ext cx="647700" cy="609600"/>
          </a:xfrm>
          <a:prstGeom prst="rect">
            <a:avLst/>
          </a:prstGeom>
          <a:noFill/>
          <a:ln/>
        </p:spPr>
        <p:txBody>
          <a:bodyPr wrap="square" lIns="25400" tIns="25400" rIns="25400" bIns="25400" rtlCol="0" anchor="ctr">
            <a:normAutofit/>
          </a:bodyPr>
          <a:lstStyle/>
          <a:p>
            <a:pPr marL="0" indent="0" algn="ctr">
              <a:buNone/>
            </a:pPr>
            <a:r>
              <a:rPr lang="en-US" sz="1950" b="1" dirty="0">
                <a:solidFill>
                  <a:srgbClr val="8E3D8E"/>
                </a:solidFill>
                <a:latin typeface="Arial" pitchFamily="34" charset="0"/>
                <a:ea typeface="Arial" pitchFamily="34" charset="-122"/>
                <a:cs typeface="Arial" pitchFamily="34" charset="-120"/>
              </a:rPr>
              <a:t>2</a:t>
            </a:r>
            <a:endParaRPr lang="en-US" sz="1950" dirty="0"/>
          </a:p>
        </p:txBody>
      </p:sp>
      <p:sp>
        <p:nvSpPr>
          <p:cNvPr id="13" name="Text 10"/>
          <p:cNvSpPr/>
          <p:nvPr/>
        </p:nvSpPr>
        <p:spPr>
          <a:xfrm>
            <a:off x="1485900" y="3351907"/>
            <a:ext cx="5714790" cy="376238"/>
          </a:xfrm>
          <a:prstGeom prst="rect">
            <a:avLst/>
          </a:prstGeom>
          <a:noFill/>
          <a:ln/>
        </p:spPr>
        <p:txBody>
          <a:bodyPr wrap="square" lIns="25400" tIns="25400" rIns="25400" bIns="25400" rtlCol="0" anchor="t">
            <a:noAutofit/>
          </a:bodyPr>
          <a:lstStyle/>
          <a:p>
            <a:r>
              <a:rPr lang="es-ES" sz="2400" i="1" dirty="0">
                <a:solidFill>
                  <a:srgbClr val="8A8190"/>
                </a:solidFill>
                <a:latin typeface="Arial" pitchFamily="34" charset="0"/>
                <a:cs typeface="Arial" pitchFamily="34" charset="-120"/>
              </a:rPr>
              <a:t>Clasificación de </a:t>
            </a:r>
            <a:r>
              <a:rPr lang="es-ES" sz="2400" i="1" dirty="0" err="1">
                <a:solidFill>
                  <a:srgbClr val="8A8190"/>
                </a:solidFill>
                <a:latin typeface="Arial" pitchFamily="34" charset="0"/>
                <a:cs typeface="Arial" pitchFamily="34" charset="-120"/>
              </a:rPr>
              <a:t>ESAVIs</a:t>
            </a:r>
            <a:endParaRPr lang="en-US" sz="2400" i="1" dirty="0">
              <a:solidFill>
                <a:srgbClr val="8A8190"/>
              </a:solidFill>
              <a:latin typeface="Arial" pitchFamily="34" charset="0"/>
              <a:cs typeface="Arial" pitchFamily="34" charset="-120"/>
            </a:endParaRPr>
          </a:p>
        </p:txBody>
      </p:sp>
      <p:sp>
        <p:nvSpPr>
          <p:cNvPr id="14" name="Shape 11"/>
          <p:cNvSpPr/>
          <p:nvPr/>
        </p:nvSpPr>
        <p:spPr>
          <a:xfrm>
            <a:off x="609600" y="5130701"/>
            <a:ext cx="12382500" cy="19050"/>
          </a:xfrm>
          <a:prstGeom prst="rect">
            <a:avLst/>
          </a:prstGeom>
          <a:solidFill>
            <a:srgbClr val="E5DDE9"/>
          </a:solidFill>
          <a:ln/>
        </p:spPr>
        <p:txBody>
          <a:bodyPr/>
          <a:lstStyle/>
          <a:p>
            <a:endParaRPr lang="es-AR"/>
          </a:p>
        </p:txBody>
      </p:sp>
      <p:sp>
        <p:nvSpPr>
          <p:cNvPr id="15" name="Shape 12"/>
          <p:cNvSpPr/>
          <p:nvPr/>
        </p:nvSpPr>
        <p:spPr>
          <a:xfrm>
            <a:off x="609600" y="4292501"/>
            <a:ext cx="628650" cy="628650"/>
          </a:xfrm>
          <a:prstGeom prst="ellipse">
            <a:avLst/>
          </a:prstGeom>
          <a:solidFill>
            <a:srgbClr val="FAF6FB"/>
          </a:solidFill>
          <a:ln w="28575">
            <a:solidFill>
              <a:srgbClr val="2F9B9B"/>
            </a:solidFill>
            <a:prstDash val="solid"/>
          </a:ln>
        </p:spPr>
        <p:txBody>
          <a:bodyPr/>
          <a:lstStyle/>
          <a:p>
            <a:endParaRPr lang="es-AR"/>
          </a:p>
        </p:txBody>
      </p:sp>
      <p:sp>
        <p:nvSpPr>
          <p:cNvPr id="16" name="Text 13"/>
          <p:cNvSpPr/>
          <p:nvPr/>
        </p:nvSpPr>
        <p:spPr>
          <a:xfrm>
            <a:off x="600075" y="4321076"/>
            <a:ext cx="647700" cy="609600"/>
          </a:xfrm>
          <a:prstGeom prst="rect">
            <a:avLst/>
          </a:prstGeom>
          <a:noFill/>
          <a:ln/>
        </p:spPr>
        <p:txBody>
          <a:bodyPr wrap="square" lIns="25400" tIns="25400" rIns="25400" bIns="25400" rtlCol="0" anchor="ctr">
            <a:normAutofit/>
          </a:bodyPr>
          <a:lstStyle/>
          <a:p>
            <a:pPr marL="0" indent="0" algn="ctr">
              <a:buNone/>
            </a:pPr>
            <a:r>
              <a:rPr lang="en-US" sz="1950" b="1" dirty="0">
                <a:solidFill>
                  <a:srgbClr val="8E3D8E"/>
                </a:solidFill>
                <a:latin typeface="Arial" pitchFamily="34" charset="0"/>
                <a:ea typeface="Arial" pitchFamily="34" charset="-122"/>
                <a:cs typeface="Arial" pitchFamily="34" charset="-120"/>
              </a:rPr>
              <a:t>3</a:t>
            </a:r>
            <a:endParaRPr lang="en-US" sz="1950" dirty="0"/>
          </a:p>
        </p:txBody>
      </p:sp>
      <p:sp>
        <p:nvSpPr>
          <p:cNvPr id="17" name="Text 14"/>
          <p:cNvSpPr/>
          <p:nvPr/>
        </p:nvSpPr>
        <p:spPr>
          <a:xfrm>
            <a:off x="1485899" y="4437756"/>
            <a:ext cx="7954314" cy="609600"/>
          </a:xfrm>
          <a:prstGeom prst="rect">
            <a:avLst/>
          </a:prstGeom>
          <a:noFill/>
          <a:ln/>
        </p:spPr>
        <p:txBody>
          <a:bodyPr wrap="square" lIns="25400" tIns="25400" rIns="25400" bIns="25400" rtlCol="0" anchor="t">
            <a:noAutofit/>
          </a:bodyPr>
          <a:lstStyle/>
          <a:p>
            <a:r>
              <a:rPr lang="es-ES" sz="2400" i="1" dirty="0">
                <a:solidFill>
                  <a:srgbClr val="8A8190"/>
                </a:solidFill>
                <a:latin typeface="Arial" pitchFamily="34" charset="0"/>
                <a:cs typeface="Arial" pitchFamily="34" charset="-120"/>
              </a:rPr>
              <a:t>Sistemas de notificación y seguimiento </a:t>
            </a:r>
            <a:endParaRPr lang="en-US" sz="2400" i="1" dirty="0">
              <a:solidFill>
                <a:srgbClr val="8A8190"/>
              </a:solidFill>
              <a:latin typeface="Arial" pitchFamily="34" charset="0"/>
              <a:cs typeface="Arial" pitchFamily="34" charset="-120"/>
            </a:endParaRPr>
          </a:p>
        </p:txBody>
      </p:sp>
      <p:sp>
        <p:nvSpPr>
          <p:cNvPr id="18" name="Shape 15"/>
          <p:cNvSpPr/>
          <p:nvPr/>
        </p:nvSpPr>
        <p:spPr>
          <a:xfrm>
            <a:off x="609600" y="6216551"/>
            <a:ext cx="12382500" cy="19050"/>
          </a:xfrm>
          <a:prstGeom prst="rect">
            <a:avLst/>
          </a:prstGeom>
          <a:solidFill>
            <a:srgbClr val="E5DDE9"/>
          </a:solidFill>
          <a:ln/>
        </p:spPr>
        <p:txBody>
          <a:bodyPr/>
          <a:lstStyle/>
          <a:p>
            <a:endParaRPr lang="es-AR"/>
          </a:p>
        </p:txBody>
      </p:sp>
      <p:sp>
        <p:nvSpPr>
          <p:cNvPr id="19" name="Shape 16"/>
          <p:cNvSpPr/>
          <p:nvPr/>
        </p:nvSpPr>
        <p:spPr>
          <a:xfrm>
            <a:off x="609600" y="5378351"/>
            <a:ext cx="628650" cy="628650"/>
          </a:xfrm>
          <a:prstGeom prst="ellipse">
            <a:avLst/>
          </a:prstGeom>
          <a:solidFill>
            <a:srgbClr val="FAF6FB"/>
          </a:solidFill>
          <a:ln w="28575">
            <a:solidFill>
              <a:srgbClr val="2F9B9B"/>
            </a:solidFill>
            <a:prstDash val="solid"/>
          </a:ln>
        </p:spPr>
        <p:txBody>
          <a:bodyPr/>
          <a:lstStyle/>
          <a:p>
            <a:endParaRPr lang="es-AR"/>
          </a:p>
        </p:txBody>
      </p:sp>
      <p:sp>
        <p:nvSpPr>
          <p:cNvPr id="20" name="Text 17"/>
          <p:cNvSpPr/>
          <p:nvPr/>
        </p:nvSpPr>
        <p:spPr>
          <a:xfrm>
            <a:off x="600075" y="5406926"/>
            <a:ext cx="647700" cy="609600"/>
          </a:xfrm>
          <a:prstGeom prst="rect">
            <a:avLst/>
          </a:prstGeom>
          <a:noFill/>
          <a:ln/>
        </p:spPr>
        <p:txBody>
          <a:bodyPr wrap="square" lIns="25400" tIns="25400" rIns="25400" bIns="25400" rtlCol="0" anchor="ctr">
            <a:normAutofit/>
          </a:bodyPr>
          <a:lstStyle/>
          <a:p>
            <a:pPr marL="0" indent="0" algn="ctr">
              <a:buNone/>
            </a:pPr>
            <a:r>
              <a:rPr lang="en-US" sz="1950" b="1" dirty="0">
                <a:solidFill>
                  <a:srgbClr val="8E3D8E"/>
                </a:solidFill>
                <a:latin typeface="Arial" pitchFamily="34" charset="0"/>
                <a:ea typeface="Arial" pitchFamily="34" charset="-122"/>
                <a:cs typeface="Arial" pitchFamily="34" charset="-120"/>
              </a:rPr>
              <a:t>4</a:t>
            </a:r>
            <a:endParaRPr lang="en-US" sz="1950" dirty="0"/>
          </a:p>
        </p:txBody>
      </p:sp>
      <p:sp>
        <p:nvSpPr>
          <p:cNvPr id="21" name="Text 18"/>
          <p:cNvSpPr/>
          <p:nvPr/>
        </p:nvSpPr>
        <p:spPr>
          <a:xfrm>
            <a:off x="1485899" y="5523607"/>
            <a:ext cx="7150819" cy="376238"/>
          </a:xfrm>
          <a:prstGeom prst="rect">
            <a:avLst/>
          </a:prstGeom>
          <a:noFill/>
          <a:ln/>
        </p:spPr>
        <p:txBody>
          <a:bodyPr wrap="square" lIns="25400" tIns="25400" rIns="25400" bIns="25400" rtlCol="0" anchor="t">
            <a:noAutofit/>
          </a:bodyPr>
          <a:lstStyle/>
          <a:p>
            <a:pPr marL="0" indent="0" algn="l">
              <a:buNone/>
            </a:pPr>
            <a:r>
              <a:rPr lang="en-US" sz="2400" i="1" dirty="0" err="1">
                <a:solidFill>
                  <a:srgbClr val="8A8190"/>
                </a:solidFill>
                <a:latin typeface="Arial" pitchFamily="34" charset="0"/>
                <a:cs typeface="Arial" pitchFamily="34" charset="-120"/>
              </a:rPr>
              <a:t>Comunicación</a:t>
            </a:r>
            <a:r>
              <a:rPr lang="en-US" sz="2400" i="1" dirty="0">
                <a:solidFill>
                  <a:srgbClr val="8A8190"/>
                </a:solidFill>
                <a:latin typeface="Arial" pitchFamily="34" charset="0"/>
                <a:cs typeface="Arial" pitchFamily="34" charset="-120"/>
              </a:rPr>
              <a:t> con </a:t>
            </a:r>
            <a:r>
              <a:rPr lang="en-US" sz="2400" i="1" dirty="0" err="1">
                <a:solidFill>
                  <a:srgbClr val="8A8190"/>
                </a:solidFill>
                <a:latin typeface="Arial" pitchFamily="34" charset="0"/>
                <a:cs typeface="Arial" pitchFamily="34" charset="-120"/>
              </a:rPr>
              <a:t>pacientes</a:t>
            </a:r>
            <a:r>
              <a:rPr lang="en-US" sz="2400" i="1" dirty="0">
                <a:solidFill>
                  <a:srgbClr val="8A8190"/>
                </a:solidFill>
                <a:latin typeface="Arial" pitchFamily="34" charset="0"/>
                <a:cs typeface="Arial" pitchFamily="34" charset="-120"/>
              </a:rPr>
              <a:t> y la familia ante </a:t>
            </a:r>
            <a:r>
              <a:rPr lang="en-US" sz="2400" i="1" dirty="0" err="1">
                <a:solidFill>
                  <a:srgbClr val="8A8190"/>
                </a:solidFill>
                <a:latin typeface="Arial" pitchFamily="34" charset="0"/>
                <a:cs typeface="Arial" pitchFamily="34" charset="-120"/>
              </a:rPr>
              <a:t>eventos</a:t>
            </a:r>
            <a:r>
              <a:rPr lang="en-US" sz="2400" i="1" dirty="0">
                <a:solidFill>
                  <a:srgbClr val="8A8190"/>
                </a:solidFill>
                <a:latin typeface="Arial" pitchFamily="34" charset="0"/>
                <a:cs typeface="Arial" pitchFamily="34" charset="-120"/>
              </a:rPr>
              <a:t> </a:t>
            </a:r>
            <a:r>
              <a:rPr lang="en-US" sz="2400" i="1" dirty="0" err="1">
                <a:solidFill>
                  <a:srgbClr val="8A8190"/>
                </a:solidFill>
                <a:latin typeface="Arial" pitchFamily="34" charset="0"/>
                <a:cs typeface="Arial" pitchFamily="34" charset="-120"/>
              </a:rPr>
              <a:t>adversos</a:t>
            </a:r>
            <a:endParaRPr lang="en-US" sz="2400" i="1" dirty="0">
              <a:solidFill>
                <a:srgbClr val="8A8190"/>
              </a:solidFill>
              <a:latin typeface="Arial" pitchFamily="34" charset="0"/>
              <a:cs typeface="Arial" pitchFamily="34" charset="-120"/>
            </a:endParaRPr>
          </a:p>
        </p:txBody>
      </p:sp>
      <p:sp>
        <p:nvSpPr>
          <p:cNvPr id="22" name="Text 19"/>
          <p:cNvSpPr/>
          <p:nvPr/>
        </p:nvSpPr>
        <p:spPr>
          <a:xfrm>
            <a:off x="609600" y="9820275"/>
            <a:ext cx="2430661" cy="219075"/>
          </a:xfrm>
          <a:prstGeom prst="rect">
            <a:avLst/>
          </a:prstGeom>
          <a:noFill/>
          <a:ln/>
        </p:spPr>
        <p:txBody>
          <a:bodyPr wrap="square" lIns="25400" tIns="25400" rIns="25400" bIns="25400" rtlCol="0" anchor="t">
            <a:normAutofit lnSpcReduction="10000"/>
          </a:bodyPr>
          <a:lstStyle/>
          <a:p>
            <a:pPr marL="0" indent="0" algn="l">
              <a:buNone/>
            </a:pPr>
            <a:r>
              <a:rPr lang="en-US" sz="1200" b="1" kern="0" spc="48" dirty="0">
                <a:solidFill>
                  <a:srgbClr val="8E3D8E"/>
                </a:solidFill>
                <a:latin typeface="Arial" pitchFamily="34" charset="0"/>
                <a:ea typeface="Arial" pitchFamily="34" charset="-122"/>
                <a:cs typeface="Arial" pitchFamily="34" charset="-120"/>
              </a:rPr>
              <a:t>VAC-LatAm 26 · Buenos Aires</a:t>
            </a:r>
            <a:endParaRPr lang="en-US" sz="1200" dirty="0"/>
          </a:p>
        </p:txBody>
      </p:sp>
      <p:sp>
        <p:nvSpPr>
          <p:cNvPr id="23" name="Text 20"/>
          <p:cNvSpPr/>
          <p:nvPr/>
        </p:nvSpPr>
        <p:spPr>
          <a:xfrm>
            <a:off x="17460218" y="9820275"/>
            <a:ext cx="294382" cy="219075"/>
          </a:xfrm>
          <a:prstGeom prst="rect">
            <a:avLst/>
          </a:prstGeom>
          <a:noFill/>
          <a:ln/>
        </p:spPr>
        <p:txBody>
          <a:bodyPr wrap="square" lIns="25400" tIns="25400" rIns="25400" bIns="25400" rtlCol="0" anchor="t">
            <a:normAutofit lnSpcReduction="10000"/>
          </a:bodyPr>
          <a:lstStyle/>
          <a:p>
            <a:pPr marL="0" indent="0" algn="l">
              <a:buNone/>
            </a:pPr>
            <a:r>
              <a:rPr lang="en-US" sz="1200" b="1" kern="0" spc="48" dirty="0">
                <a:solidFill>
                  <a:srgbClr val="1F7A7A"/>
                </a:solidFill>
                <a:latin typeface="Arial" pitchFamily="34" charset="0"/>
                <a:ea typeface="Arial" pitchFamily="34" charset="-122"/>
                <a:cs typeface="Arial" pitchFamily="34" charset="-120"/>
              </a:rPr>
              <a:t>02</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15039" y="-147565"/>
            <a:ext cx="16337045" cy="1734012"/>
          </a:xfrm>
          <a:noFill/>
        </p:spPr>
        <p:txBody>
          <a:bodyPr rtlCol="0">
            <a:noAutofit/>
          </a:bodyPr>
          <a:lstStyle/>
          <a:p>
            <a:pPr>
              <a:defRPr/>
            </a:pPr>
            <a:r>
              <a:rPr lang="es-AR" sz="4800" b="1" dirty="0">
                <a:latin typeface="Calibri" panose="020F0502020204030204" pitchFamily="34" charset="0"/>
                <a:ea typeface="Calibri" panose="020F0502020204030204" pitchFamily="34" charset="0"/>
                <a:cs typeface="Calibri" panose="020F0502020204030204" pitchFamily="34" charset="0"/>
              </a:rPr>
              <a:t>Evolución de los programas de Inmunización</a:t>
            </a:r>
          </a:p>
        </p:txBody>
      </p:sp>
      <p:sp>
        <p:nvSpPr>
          <p:cNvPr id="5" name="Text Box 40"/>
          <p:cNvSpPr txBox="1">
            <a:spLocks noChangeArrowheads="1"/>
          </p:cNvSpPr>
          <p:nvPr/>
        </p:nvSpPr>
        <p:spPr bwMode="auto">
          <a:xfrm>
            <a:off x="2" y="9567560"/>
            <a:ext cx="18496230" cy="577722"/>
          </a:xfrm>
          <a:prstGeom prst="rect">
            <a:avLst/>
          </a:prstGeom>
          <a:solidFill>
            <a:schemeClr val="bg1"/>
          </a:solidFill>
          <a:ln>
            <a:noFill/>
          </a:ln>
          <a:effectLst/>
        </p:spPr>
        <p:txBody>
          <a:bodyPr wrap="square">
            <a:spAutoFit/>
          </a:bodyPr>
          <a:lstStyle>
            <a:lvl1pPr eaLnBrk="0" hangingPunct="0">
              <a:defRPr i="1">
                <a:solidFill>
                  <a:srgbClr val="000066"/>
                </a:solidFill>
                <a:latin typeface="Arial" pitchFamily="34" charset="0"/>
                <a:cs typeface="Arial" pitchFamily="34" charset="0"/>
              </a:defRPr>
            </a:lvl1pPr>
            <a:lvl2pPr marL="742950" indent="-285750" eaLnBrk="0" hangingPunct="0">
              <a:defRPr i="1">
                <a:solidFill>
                  <a:srgbClr val="000066"/>
                </a:solidFill>
                <a:latin typeface="Arial" pitchFamily="34" charset="0"/>
                <a:cs typeface="Arial" pitchFamily="34" charset="0"/>
              </a:defRPr>
            </a:lvl2pPr>
            <a:lvl3pPr marL="1143000" indent="-228600" eaLnBrk="0" hangingPunct="0">
              <a:defRPr i="1">
                <a:solidFill>
                  <a:srgbClr val="000066"/>
                </a:solidFill>
                <a:latin typeface="Arial" pitchFamily="34" charset="0"/>
                <a:cs typeface="Arial" pitchFamily="34" charset="0"/>
              </a:defRPr>
            </a:lvl3pPr>
            <a:lvl4pPr marL="1600200" indent="-228600" eaLnBrk="0" hangingPunct="0">
              <a:defRPr i="1">
                <a:solidFill>
                  <a:srgbClr val="000066"/>
                </a:solidFill>
                <a:latin typeface="Arial" pitchFamily="34" charset="0"/>
                <a:cs typeface="Arial" pitchFamily="34" charset="0"/>
              </a:defRPr>
            </a:lvl4pPr>
            <a:lvl5pPr marL="2057400" indent="-228600" eaLnBrk="0" hangingPunct="0">
              <a:defRPr i="1">
                <a:solidFill>
                  <a:srgbClr val="000066"/>
                </a:solidFill>
                <a:latin typeface="Arial" pitchFamily="34" charset="0"/>
                <a:cs typeface="Arial" pitchFamily="34" charset="0"/>
              </a:defRPr>
            </a:lvl5pPr>
            <a:lvl6pPr marL="2514600" indent="-228600" eaLnBrk="0" fontAlgn="base" hangingPunct="0">
              <a:spcBef>
                <a:spcPct val="0"/>
              </a:spcBef>
              <a:spcAft>
                <a:spcPct val="0"/>
              </a:spcAft>
              <a:defRPr i="1">
                <a:solidFill>
                  <a:srgbClr val="000066"/>
                </a:solidFill>
                <a:latin typeface="Arial" pitchFamily="34" charset="0"/>
                <a:cs typeface="Arial" pitchFamily="34" charset="0"/>
              </a:defRPr>
            </a:lvl6pPr>
            <a:lvl7pPr marL="2971800" indent="-228600" eaLnBrk="0" fontAlgn="base" hangingPunct="0">
              <a:spcBef>
                <a:spcPct val="0"/>
              </a:spcBef>
              <a:spcAft>
                <a:spcPct val="0"/>
              </a:spcAft>
              <a:defRPr i="1">
                <a:solidFill>
                  <a:srgbClr val="000066"/>
                </a:solidFill>
                <a:latin typeface="Arial" pitchFamily="34" charset="0"/>
                <a:cs typeface="Arial" pitchFamily="34" charset="0"/>
              </a:defRPr>
            </a:lvl7pPr>
            <a:lvl8pPr marL="3429000" indent="-228600" eaLnBrk="0" fontAlgn="base" hangingPunct="0">
              <a:spcBef>
                <a:spcPct val="0"/>
              </a:spcBef>
              <a:spcAft>
                <a:spcPct val="0"/>
              </a:spcAft>
              <a:defRPr i="1">
                <a:solidFill>
                  <a:srgbClr val="000066"/>
                </a:solidFill>
                <a:latin typeface="Arial" pitchFamily="34" charset="0"/>
                <a:cs typeface="Arial" pitchFamily="34" charset="0"/>
              </a:defRPr>
            </a:lvl8pPr>
            <a:lvl9pPr marL="3886200" indent="-228600" eaLnBrk="0" fontAlgn="base" hangingPunct="0">
              <a:spcBef>
                <a:spcPct val="0"/>
              </a:spcBef>
              <a:spcAft>
                <a:spcPct val="0"/>
              </a:spcAft>
              <a:defRPr i="1">
                <a:solidFill>
                  <a:srgbClr val="000066"/>
                </a:solidFill>
                <a:latin typeface="Arial" pitchFamily="34" charset="0"/>
                <a:cs typeface="Arial" pitchFamily="34" charset="0"/>
              </a:defRPr>
            </a:lvl9pPr>
          </a:lstStyle>
          <a:p>
            <a:pPr>
              <a:defRPr/>
            </a:pPr>
            <a:r>
              <a:rPr lang="en-US" altLang="es-AR" sz="1577" dirty="0">
                <a:solidFill>
                  <a:schemeClr val="tx1"/>
                </a:solidFill>
              </a:rPr>
              <a:t>Chen R et. al., “Vaccine Safety: Future Challenges” Ped. Ann., July 1998; 27(7): 445-55</a:t>
            </a:r>
          </a:p>
          <a:p>
            <a:pPr>
              <a:defRPr/>
            </a:pPr>
            <a:r>
              <a:rPr lang="es-AR" sz="1577" dirty="0" err="1">
                <a:solidFill>
                  <a:schemeClr val="tx1"/>
                </a:solidFill>
              </a:rPr>
              <a:t>Bonhoeffer</a:t>
            </a:r>
            <a:r>
              <a:rPr lang="es-AR" sz="1577" dirty="0">
                <a:solidFill>
                  <a:schemeClr val="tx1"/>
                </a:solidFill>
              </a:rPr>
              <a:t> J, Black S, Izurieta H, </a:t>
            </a:r>
            <a:r>
              <a:rPr lang="es-AR" sz="1577" dirty="0" err="1">
                <a:solidFill>
                  <a:schemeClr val="tx1"/>
                </a:solidFill>
              </a:rPr>
              <a:t>Zuber</a:t>
            </a:r>
            <a:r>
              <a:rPr lang="es-AR" sz="1577" dirty="0">
                <a:solidFill>
                  <a:schemeClr val="tx1"/>
                </a:solidFill>
              </a:rPr>
              <a:t> P, </a:t>
            </a:r>
            <a:r>
              <a:rPr lang="es-AR" sz="1577" dirty="0" err="1">
                <a:solidFill>
                  <a:schemeClr val="tx1"/>
                </a:solidFill>
              </a:rPr>
              <a:t>Sturkenboom</a:t>
            </a:r>
            <a:r>
              <a:rPr lang="es-AR" sz="1577" dirty="0">
                <a:solidFill>
                  <a:schemeClr val="tx1"/>
                </a:solidFill>
              </a:rPr>
              <a:t> M. </a:t>
            </a:r>
            <a:r>
              <a:rPr lang="es-AR" sz="1577" dirty="0" err="1">
                <a:solidFill>
                  <a:schemeClr val="tx1"/>
                </a:solidFill>
              </a:rPr>
              <a:t>Current</a:t>
            </a:r>
            <a:r>
              <a:rPr lang="es-AR" sz="1577" dirty="0">
                <a:solidFill>
                  <a:schemeClr val="tx1"/>
                </a:solidFill>
              </a:rPr>
              <a:t> status and </a:t>
            </a:r>
            <a:r>
              <a:rPr lang="es-AR" sz="1577" dirty="0" err="1">
                <a:solidFill>
                  <a:schemeClr val="tx1"/>
                </a:solidFill>
              </a:rPr>
              <a:t>future</a:t>
            </a:r>
            <a:r>
              <a:rPr lang="es-AR" sz="1577" dirty="0">
                <a:solidFill>
                  <a:schemeClr val="tx1"/>
                </a:solidFill>
              </a:rPr>
              <a:t> </a:t>
            </a:r>
            <a:r>
              <a:rPr lang="es-AR" sz="1577" dirty="0" err="1">
                <a:solidFill>
                  <a:schemeClr val="tx1"/>
                </a:solidFill>
              </a:rPr>
              <a:t>directions</a:t>
            </a:r>
            <a:r>
              <a:rPr lang="es-AR" sz="1577" dirty="0">
                <a:solidFill>
                  <a:schemeClr val="tx1"/>
                </a:solidFill>
              </a:rPr>
              <a:t> of post-marketing </a:t>
            </a:r>
            <a:r>
              <a:rPr lang="es-AR" sz="1577" dirty="0" err="1">
                <a:solidFill>
                  <a:schemeClr val="tx1"/>
                </a:solidFill>
              </a:rPr>
              <a:t>vaccine</a:t>
            </a:r>
            <a:r>
              <a:rPr lang="es-AR" sz="1577" dirty="0">
                <a:solidFill>
                  <a:schemeClr val="tx1"/>
                </a:solidFill>
              </a:rPr>
              <a:t> safety </a:t>
            </a:r>
            <a:r>
              <a:rPr lang="es-AR" sz="1577" dirty="0" err="1">
                <a:solidFill>
                  <a:schemeClr val="tx1"/>
                </a:solidFill>
              </a:rPr>
              <a:t>monitoring</a:t>
            </a:r>
            <a:r>
              <a:rPr lang="es-AR" sz="1577" dirty="0">
                <a:solidFill>
                  <a:schemeClr val="tx1"/>
                </a:solidFill>
              </a:rPr>
              <a:t> </a:t>
            </a:r>
            <a:r>
              <a:rPr lang="es-AR" sz="1577" dirty="0" err="1">
                <a:solidFill>
                  <a:schemeClr val="tx1"/>
                </a:solidFill>
              </a:rPr>
              <a:t>with</a:t>
            </a:r>
            <a:r>
              <a:rPr lang="es-AR" sz="1577" dirty="0">
                <a:solidFill>
                  <a:schemeClr val="tx1"/>
                </a:solidFill>
              </a:rPr>
              <a:t> </a:t>
            </a:r>
            <a:r>
              <a:rPr lang="es-AR" sz="1577" dirty="0" err="1">
                <a:solidFill>
                  <a:schemeClr val="tx1"/>
                </a:solidFill>
              </a:rPr>
              <a:t>focus</a:t>
            </a:r>
            <a:r>
              <a:rPr lang="es-AR" sz="1577" dirty="0">
                <a:solidFill>
                  <a:schemeClr val="tx1"/>
                </a:solidFill>
              </a:rPr>
              <a:t> </a:t>
            </a:r>
            <a:r>
              <a:rPr lang="es-AR" sz="1577" dirty="0" err="1">
                <a:solidFill>
                  <a:schemeClr val="tx1"/>
                </a:solidFill>
              </a:rPr>
              <a:t>on</a:t>
            </a:r>
            <a:r>
              <a:rPr lang="es-AR" sz="1577" dirty="0">
                <a:solidFill>
                  <a:schemeClr val="tx1"/>
                </a:solidFill>
              </a:rPr>
              <a:t> USA and </a:t>
            </a:r>
            <a:r>
              <a:rPr lang="es-AR" sz="1577" dirty="0" err="1">
                <a:solidFill>
                  <a:schemeClr val="tx1"/>
                </a:solidFill>
              </a:rPr>
              <a:t>Europe</a:t>
            </a:r>
            <a:r>
              <a:rPr lang="es-AR" sz="1577" dirty="0">
                <a:solidFill>
                  <a:schemeClr val="tx1"/>
                </a:solidFill>
              </a:rPr>
              <a:t>. </a:t>
            </a:r>
            <a:r>
              <a:rPr lang="es-AR" sz="1577" dirty="0" err="1">
                <a:solidFill>
                  <a:schemeClr val="tx1"/>
                </a:solidFill>
              </a:rPr>
              <a:t>Biologicals</a:t>
            </a:r>
            <a:r>
              <a:rPr lang="es-AR" sz="1577" dirty="0">
                <a:solidFill>
                  <a:schemeClr val="tx1"/>
                </a:solidFill>
              </a:rPr>
              <a:t>. 2012;40(5):393-7.</a:t>
            </a:r>
            <a:endParaRPr lang="en-US" altLang="es-AR" sz="1577" dirty="0">
              <a:solidFill>
                <a:schemeClr val="tx1"/>
              </a:solidFill>
            </a:endParaRPr>
          </a:p>
        </p:txBody>
      </p:sp>
      <p:sp>
        <p:nvSpPr>
          <p:cNvPr id="6" name="CuadroTexto 5">
            <a:extLst>
              <a:ext uri="{FF2B5EF4-FFF2-40B4-BE49-F238E27FC236}">
                <a16:creationId xmlns:a16="http://schemas.microsoft.com/office/drawing/2014/main" xmlns="" id="{814E31AC-9400-2F18-7BCF-C02649EA74D7}"/>
              </a:ext>
            </a:extLst>
          </p:cNvPr>
          <p:cNvSpPr txBox="1"/>
          <p:nvPr/>
        </p:nvSpPr>
        <p:spPr>
          <a:xfrm>
            <a:off x="4910070" y="4889610"/>
            <a:ext cx="9897414" cy="369332"/>
          </a:xfrm>
          <a:prstGeom prst="rect">
            <a:avLst/>
          </a:prstGeom>
          <a:noFill/>
        </p:spPr>
        <p:txBody>
          <a:bodyPr wrap="square">
            <a:spAutoFit/>
          </a:bodyPr>
          <a:lstStyle/>
          <a:p>
            <a:endParaRPr lang="es-AR" dirty="0"/>
          </a:p>
        </p:txBody>
      </p:sp>
      <p:pic>
        <p:nvPicPr>
          <p:cNvPr id="8" name="Imagen 7">
            <a:extLst>
              <a:ext uri="{FF2B5EF4-FFF2-40B4-BE49-F238E27FC236}">
                <a16:creationId xmlns:a16="http://schemas.microsoft.com/office/drawing/2014/main" xmlns="" id="{889E8EF3-7433-E761-BDC1-4A9F208CAF9B}"/>
              </a:ext>
            </a:extLst>
          </p:cNvPr>
          <p:cNvPicPr>
            <a:picLocks noChangeAspect="1"/>
          </p:cNvPicPr>
          <p:nvPr/>
        </p:nvPicPr>
        <p:blipFill>
          <a:blip r:embed="rId2"/>
          <a:srcRect t="7877"/>
          <a:stretch>
            <a:fillRect/>
          </a:stretch>
        </p:blipFill>
        <p:spPr>
          <a:xfrm>
            <a:off x="1725837" y="1352282"/>
            <a:ext cx="14372756" cy="8039893"/>
          </a:xfrm>
          <a:prstGeom prst="rect">
            <a:avLst/>
          </a:prstGeom>
        </p:spPr>
      </p:pic>
    </p:spTree>
    <p:extLst>
      <p:ext uri="{BB962C8B-B14F-4D97-AF65-F5344CB8AC3E}">
        <p14:creationId xmlns:p14="http://schemas.microsoft.com/office/powerpoint/2010/main" xmlns="" val="308276784"/>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a:spLocks noGrp="1"/>
          </p:cNvSpPr>
          <p:nvPr>
            <p:ph type="title"/>
          </p:nvPr>
        </p:nvSpPr>
        <p:spPr>
          <a:xfrm>
            <a:off x="6459776" y="370607"/>
            <a:ext cx="16459200" cy="1714500"/>
          </a:xfrm>
        </p:spPr>
        <p:txBody>
          <a:bodyPr>
            <a:normAutofit fontScale="90000"/>
          </a:bodyPr>
          <a:lstStyle/>
          <a:p>
            <a:pPr algn="l" eaLnBrk="1" hangingPunct="1">
              <a:defRPr/>
            </a:pPr>
            <a:r>
              <a:rPr lang="en-US" altLang="en-US" sz="6000" b="1" dirty="0" err="1">
                <a:latin typeface="+mn-lt"/>
              </a:rPr>
              <a:t>Vacunación</a:t>
            </a:r>
            <a:r>
              <a:rPr lang="en-US" altLang="en-US" sz="6000" b="1" dirty="0">
                <a:latin typeface="+mn-lt"/>
              </a:rPr>
              <a:t> </a:t>
            </a:r>
            <a:br>
              <a:rPr lang="en-US" altLang="en-US" sz="6000" b="1" dirty="0">
                <a:latin typeface="+mn-lt"/>
              </a:rPr>
            </a:br>
            <a:endParaRPr lang="en-US" altLang="en-US" sz="6000" b="1" dirty="0">
              <a:latin typeface="+mn-lt"/>
            </a:endParaRPr>
          </a:p>
        </p:txBody>
      </p:sp>
      <p:graphicFrame>
        <p:nvGraphicFramePr>
          <p:cNvPr id="2" name="Diagrama 1"/>
          <p:cNvGraphicFramePr/>
          <p:nvPr>
            <p:extLst>
              <p:ext uri="{D42A27DB-BD31-4B8C-83A1-F6EECF244321}">
                <p14:modId xmlns:p14="http://schemas.microsoft.com/office/powerpoint/2010/main" xmlns="" val="2641227226"/>
              </p:ext>
            </p:extLst>
          </p:nvPr>
        </p:nvGraphicFramePr>
        <p:xfrm>
          <a:off x="1435464" y="2030230"/>
          <a:ext cx="13575645" cy="5625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567236758"/>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02468" y="122280"/>
            <a:ext cx="11658600" cy="1714500"/>
          </a:xfrm>
        </p:spPr>
        <p:txBody>
          <a:bodyPr rtlCol="0">
            <a:normAutofit/>
          </a:bodyPr>
          <a:lstStyle/>
          <a:p>
            <a:pPr>
              <a:defRPr/>
            </a:pPr>
            <a:r>
              <a:rPr lang="es-ES" sz="4800" b="1" dirty="0">
                <a:latin typeface="Calibri" panose="020F0502020204030204" pitchFamily="34" charset="0"/>
                <a:ea typeface="Calibri" panose="020F0502020204030204" pitchFamily="34" charset="0"/>
                <a:cs typeface="Calibri" panose="020F0502020204030204" pitchFamily="34" charset="0"/>
              </a:rPr>
              <a:t>Contraindicaciones comunes</a:t>
            </a:r>
            <a:endParaRPr lang="es-ES" sz="5400" b="1" dirty="0"/>
          </a:p>
        </p:txBody>
      </p:sp>
      <p:sp>
        <p:nvSpPr>
          <p:cNvPr id="16387" name="Rectangle 3"/>
          <p:cNvSpPr>
            <a:spLocks noGrp="1" noChangeArrowheads="1"/>
          </p:cNvSpPr>
          <p:nvPr>
            <p:ph idx="1"/>
          </p:nvPr>
        </p:nvSpPr>
        <p:spPr>
          <a:xfrm>
            <a:off x="602468" y="1448093"/>
            <a:ext cx="16629017" cy="5715000"/>
          </a:xfrm>
        </p:spPr>
        <p:txBody>
          <a:bodyPr>
            <a:normAutofit/>
          </a:bodyPr>
          <a:lstStyle/>
          <a:p>
            <a:pPr eaLnBrk="1" hangingPunct="1">
              <a:buFont typeface="Wingdings" panose="05000000000000000000" pitchFamily="2" charset="2"/>
              <a:buNone/>
            </a:pPr>
            <a:r>
              <a:rPr lang="es-ES" altLang="en-US" sz="2400" dirty="0"/>
              <a:t>                                </a:t>
            </a:r>
            <a:endParaRPr lang="es-ES" altLang="en-US" sz="4000" dirty="0"/>
          </a:p>
          <a:p>
            <a:pPr eaLnBrk="1" hangingPunct="1">
              <a:buClr>
                <a:schemeClr val="hlink"/>
              </a:buClr>
            </a:pPr>
            <a:r>
              <a:rPr lang="es-ES" altLang="en-US" sz="4000" dirty="0"/>
              <a:t>La reacción anafiláctica a una vacuna</a:t>
            </a:r>
          </a:p>
          <a:p>
            <a:pPr eaLnBrk="1" hangingPunct="1">
              <a:buClr>
                <a:schemeClr val="hlink"/>
              </a:buClr>
            </a:pPr>
            <a:r>
              <a:rPr lang="es-ES" altLang="en-US" sz="4000" dirty="0"/>
              <a:t>La reacción anafiláctica a uno de los constituyentes de la vacuna constituye una contraindicación para los productos biológicos que contengan tal sustancia</a:t>
            </a:r>
          </a:p>
        </p:txBody>
      </p:sp>
      <p:sp>
        <p:nvSpPr>
          <p:cNvPr id="2" name="Rectangle 2">
            <a:extLst>
              <a:ext uri="{FF2B5EF4-FFF2-40B4-BE49-F238E27FC236}">
                <a16:creationId xmlns:a16="http://schemas.microsoft.com/office/drawing/2014/main" xmlns="" id="{0F9888B0-3A16-5823-3685-ECA50E6A48E5}"/>
              </a:ext>
            </a:extLst>
          </p:cNvPr>
          <p:cNvSpPr txBox="1">
            <a:spLocks noChangeArrowheads="1"/>
          </p:cNvSpPr>
          <p:nvPr/>
        </p:nvSpPr>
        <p:spPr>
          <a:xfrm>
            <a:off x="602468" y="4799820"/>
            <a:ext cx="16994778" cy="1714500"/>
          </a:xfrm>
          <a:prstGeom prst="rect">
            <a:avLst/>
          </a:prstGeom>
        </p:spPr>
        <p:txBody>
          <a:bodyPr vert="horz" lIns="91440" tIns="45720" rIns="91440" bIns="45720" rtlCol="0" anchor="ctr">
            <a:normAutofit fontScale="75000" lnSpcReduction="20000"/>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defRPr/>
            </a:pPr>
            <a:r>
              <a:rPr lang="es-ES" sz="4800" b="1"/>
              <a:t>Reacciones de hipersensibilidad a los componentes de las vacunas son poco frecuentes.</a:t>
            </a:r>
            <a:br>
              <a:rPr lang="es-ES" sz="4800" b="1"/>
            </a:br>
            <a:r>
              <a:rPr lang="es-ES" sz="4800" b="1"/>
              <a:t/>
            </a:r>
            <a:br>
              <a:rPr lang="es-ES" sz="4800" b="1"/>
            </a:br>
            <a:r>
              <a:rPr lang="es-ES" sz="4800" b="1"/>
              <a:t>Deben ser tenidas en cuenta: </a:t>
            </a:r>
            <a:endParaRPr lang="es-ES" sz="4800" b="1" dirty="0"/>
          </a:p>
        </p:txBody>
      </p:sp>
      <p:sp>
        <p:nvSpPr>
          <p:cNvPr id="3" name="Rectangle 3">
            <a:extLst>
              <a:ext uri="{FF2B5EF4-FFF2-40B4-BE49-F238E27FC236}">
                <a16:creationId xmlns:a16="http://schemas.microsoft.com/office/drawing/2014/main" xmlns="" id="{4AD9E956-9897-0CCC-2BB8-77AF21D2FD85}"/>
              </a:ext>
            </a:extLst>
          </p:cNvPr>
          <p:cNvSpPr txBox="1">
            <a:spLocks noChangeArrowheads="1"/>
          </p:cNvSpPr>
          <p:nvPr/>
        </p:nvSpPr>
        <p:spPr>
          <a:xfrm>
            <a:off x="836023" y="6514320"/>
            <a:ext cx="17451977" cy="6788945"/>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buClr>
                <a:schemeClr val="accent4"/>
              </a:buClr>
              <a:defRPr/>
            </a:pPr>
            <a:r>
              <a:rPr lang="es-ES" altLang="en-US" sz="3200" dirty="0"/>
              <a:t>Reacciones alérgicas severas a los antígenos del huevo</a:t>
            </a:r>
          </a:p>
          <a:p>
            <a:pPr>
              <a:buClr>
                <a:schemeClr val="accent4"/>
              </a:buClr>
              <a:defRPr/>
            </a:pPr>
            <a:r>
              <a:rPr lang="es-ES" altLang="en-US" sz="3200" dirty="0"/>
              <a:t>Reacciones alérgicas inducidas por antimicrobianos</a:t>
            </a:r>
          </a:p>
          <a:p>
            <a:pPr>
              <a:buClr>
                <a:schemeClr val="accent4"/>
              </a:buClr>
              <a:defRPr/>
            </a:pPr>
            <a:r>
              <a:rPr lang="es-ES" altLang="en-US" sz="3200" dirty="0"/>
              <a:t>Hipersensibilidad a otros componentes de la vacuna (gelatina, proteínas de levadura, propio del agente infeccioso)</a:t>
            </a:r>
          </a:p>
        </p:txBody>
      </p:sp>
    </p:spTree>
    <p:extLst>
      <p:ext uri="{BB962C8B-B14F-4D97-AF65-F5344CB8AC3E}">
        <p14:creationId xmlns:p14="http://schemas.microsoft.com/office/powerpoint/2010/main" xmlns="" val="1117639510"/>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52892" y="564904"/>
            <a:ext cx="17830800" cy="2266950"/>
          </a:xfrm>
        </p:spPr>
        <p:txBody>
          <a:bodyPr rtlCol="0">
            <a:normAutofit/>
          </a:bodyPr>
          <a:lstStyle/>
          <a:p>
            <a:pPr>
              <a:defRPr/>
            </a:pPr>
            <a:r>
              <a:rPr lang="es-ES" sz="4800" b="1" dirty="0">
                <a:latin typeface="Calibri" panose="020F0502020204030204" pitchFamily="34" charset="0"/>
                <a:ea typeface="Calibri" panose="020F0502020204030204" pitchFamily="34" charset="0"/>
                <a:cs typeface="Calibri" panose="020F0502020204030204" pitchFamily="34" charset="0"/>
              </a:rPr>
              <a:t>Precauciones</a:t>
            </a:r>
            <a:r>
              <a:rPr lang="es-ES" sz="4001" dirty="0"/>
              <a:t/>
            </a:r>
            <a:br>
              <a:rPr lang="es-ES" sz="4001" dirty="0"/>
            </a:br>
            <a:r>
              <a:rPr lang="es-ES" sz="4400" b="1" dirty="0"/>
              <a:t/>
            </a:r>
            <a:br>
              <a:rPr lang="es-ES" sz="4400" b="1" dirty="0"/>
            </a:br>
            <a:r>
              <a:rPr lang="es-ES" sz="3600" b="1" dirty="0"/>
              <a:t>Riesgo aumentado de reacción seria a la vacuna o respuesta a la vacuna disminuida</a:t>
            </a:r>
          </a:p>
        </p:txBody>
      </p:sp>
      <p:sp>
        <p:nvSpPr>
          <p:cNvPr id="19459" name="1 Marcador de contenido"/>
          <p:cNvSpPr>
            <a:spLocks noGrp="1"/>
          </p:cNvSpPr>
          <p:nvPr>
            <p:ph idx="1"/>
          </p:nvPr>
        </p:nvSpPr>
        <p:spPr>
          <a:xfrm>
            <a:off x="403791" y="3313680"/>
            <a:ext cx="17407784" cy="6788945"/>
          </a:xfrm>
        </p:spPr>
        <p:txBody>
          <a:bodyPr>
            <a:normAutofit/>
          </a:bodyPr>
          <a:lstStyle/>
          <a:p>
            <a:pPr eaLnBrk="1" hangingPunct="1"/>
            <a:r>
              <a:rPr lang="es-AR" altLang="es-AR" sz="3200" b="1" dirty="0"/>
              <a:t>Vacunas con toxoide tetánico: </a:t>
            </a:r>
            <a:r>
              <a:rPr lang="es-AR" altLang="es-AR" sz="3200" dirty="0"/>
              <a:t>riesgo incrementado de reacciones locales si recibieron recientemente la vacuna. </a:t>
            </a:r>
          </a:p>
          <a:p>
            <a:pPr eaLnBrk="1" hangingPunct="1"/>
            <a:endParaRPr lang="es-AR" altLang="es-AR" sz="3200" dirty="0"/>
          </a:p>
          <a:p>
            <a:pPr eaLnBrk="1" hangingPunct="1"/>
            <a:r>
              <a:rPr lang="es-AR" altLang="es-AR" sz="3200" b="1" dirty="0"/>
              <a:t>Fiebre Amarilla: </a:t>
            </a:r>
            <a:r>
              <a:rPr lang="es-AR" altLang="es-AR" sz="3200" dirty="0"/>
              <a:t>mayor riesgo de </a:t>
            </a:r>
            <a:r>
              <a:rPr lang="es-AR" altLang="es-AR" sz="3200" dirty="0" err="1"/>
              <a:t>viscerotropismo</a:t>
            </a:r>
            <a:r>
              <a:rPr lang="es-AR" altLang="es-AR" sz="3200" dirty="0"/>
              <a:t> en &gt; 60 años que se vacunan por primera vez, y niños entre seis y nueve meses de edad. </a:t>
            </a:r>
          </a:p>
          <a:p>
            <a:pPr eaLnBrk="1" hangingPunct="1"/>
            <a:endParaRPr lang="es-AR" altLang="es-AR" sz="3200" dirty="0"/>
          </a:p>
          <a:p>
            <a:pPr eaLnBrk="1" hangingPunct="1"/>
            <a:r>
              <a:rPr lang="es-AR" altLang="es-AR" sz="3200" b="1" dirty="0"/>
              <a:t>Vacunas con toxoide tetánico, y antigripales: </a:t>
            </a:r>
            <a:r>
              <a:rPr lang="es-AR" altLang="es-AR" sz="3200" dirty="0"/>
              <a:t>potenciales riesgos de reincidencia de Guillan Barre en personas que lo padecieron dentro de las 6 semanas de haber recibido alguna de estas vacunas</a:t>
            </a:r>
          </a:p>
        </p:txBody>
      </p:sp>
    </p:spTree>
    <p:extLst>
      <p:ext uri="{BB962C8B-B14F-4D97-AF65-F5344CB8AC3E}">
        <p14:creationId xmlns:p14="http://schemas.microsoft.com/office/powerpoint/2010/main" xmlns="" val="2200373453"/>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7345" y="21309"/>
            <a:ext cx="12344400" cy="1714500"/>
          </a:xfrm>
        </p:spPr>
        <p:txBody>
          <a:bodyPr>
            <a:normAutofit/>
          </a:bodyPr>
          <a:lstStyle/>
          <a:p>
            <a:pPr>
              <a:defRPr/>
            </a:pPr>
            <a:r>
              <a:rPr lang="es-AR" sz="5400" b="1" dirty="0">
                <a:latin typeface="Calibri" panose="020F0502020204030204" pitchFamily="34" charset="0"/>
                <a:ea typeface="Calibri" panose="020F0502020204030204" pitchFamily="34" charset="0"/>
                <a:cs typeface="Calibri" panose="020F0502020204030204" pitchFamily="34" charset="0"/>
              </a:rPr>
              <a:t>Situaciones especiales</a:t>
            </a:r>
          </a:p>
        </p:txBody>
      </p:sp>
      <p:sp>
        <p:nvSpPr>
          <p:cNvPr id="3" name="2 Marcador de contenido"/>
          <p:cNvSpPr>
            <a:spLocks noGrp="1"/>
          </p:cNvSpPr>
          <p:nvPr>
            <p:ph idx="1"/>
          </p:nvPr>
        </p:nvSpPr>
        <p:spPr>
          <a:xfrm>
            <a:off x="457008" y="1783074"/>
            <a:ext cx="17373984" cy="7641422"/>
          </a:xfrm>
        </p:spPr>
        <p:txBody>
          <a:bodyPr>
            <a:normAutofit fontScale="85000" lnSpcReduction="20000"/>
          </a:bodyPr>
          <a:lstStyle/>
          <a:p>
            <a:pPr eaLnBrk="1" hangingPunct="1">
              <a:defRPr/>
            </a:pPr>
            <a:r>
              <a:rPr lang="es-ES" sz="4001" b="1" dirty="0"/>
              <a:t>Paciente inmunocomprometido</a:t>
            </a:r>
          </a:p>
          <a:p>
            <a:pPr marL="0" indent="0">
              <a:buNone/>
              <a:defRPr/>
            </a:pPr>
            <a:r>
              <a:rPr lang="es-ES" sz="4001" dirty="0"/>
              <a:t>Indicaciones de vacunas especiales y contraindicaciones de algunas de las vacunas de calendario (vacunas atenuadas)</a:t>
            </a:r>
          </a:p>
          <a:p>
            <a:pPr marL="0" indent="0">
              <a:buNone/>
              <a:defRPr/>
            </a:pPr>
            <a:endParaRPr lang="es-ES" sz="4001" dirty="0"/>
          </a:p>
          <a:p>
            <a:pPr eaLnBrk="1" hangingPunct="1">
              <a:defRPr/>
            </a:pPr>
            <a:r>
              <a:rPr lang="es-ES" sz="4001" b="1" dirty="0"/>
              <a:t>Trastornos de la coagulación</a:t>
            </a:r>
          </a:p>
          <a:p>
            <a:pPr marL="0" indent="0">
              <a:buNone/>
            </a:pPr>
            <a:r>
              <a:rPr lang="es-AR" sz="4000" dirty="0"/>
              <a:t>Las personas con trastornos de la coagulación (por ejemplo, hemofilia) o que reciben tratamiento anticoagulante presentan mayor riesgo de sangrado después de una inyección intramuscular.</a:t>
            </a:r>
          </a:p>
          <a:p>
            <a:endParaRPr lang="es-AR" sz="4000" dirty="0"/>
          </a:p>
          <a:p>
            <a:pPr marL="0" indent="0">
              <a:buNone/>
            </a:pPr>
            <a:r>
              <a:rPr lang="es-AR" sz="4000" dirty="0"/>
              <a:t>Cuando sea posible, la vacunación debería programarse en momentos que minimicen este riesgo.</a:t>
            </a:r>
          </a:p>
          <a:p>
            <a:pPr marL="0" indent="0">
              <a:buNone/>
            </a:pPr>
            <a:endParaRPr lang="es-AR" sz="4000" dirty="0"/>
          </a:p>
          <a:p>
            <a:pPr marL="0" indent="0">
              <a:buNone/>
            </a:pPr>
            <a:r>
              <a:rPr lang="es-AR" sz="4000" dirty="0"/>
              <a:t>Se recomienda utilizar una aguja fina (23G o menor) y aplicar presión firme sobre el sitio de inyección durante al menos 2 minutos, sin frotar.</a:t>
            </a:r>
          </a:p>
          <a:p>
            <a:pPr marL="0" indent="0">
              <a:buNone/>
            </a:pPr>
            <a:endParaRPr lang="es-AR" sz="4000" dirty="0"/>
          </a:p>
          <a:p>
            <a:pPr marL="0" indent="0">
              <a:buNone/>
            </a:pPr>
            <a:r>
              <a:rPr lang="es-AR" sz="4000" dirty="0"/>
              <a:t>En algunas vacunas, puede considerarse la vía subcutánea cuando se espera una respuesta inmune comparable.</a:t>
            </a:r>
          </a:p>
          <a:p>
            <a:pPr eaLnBrk="1" hangingPunct="1">
              <a:defRPr/>
            </a:pPr>
            <a:endParaRPr lang="es-AR" sz="4001" dirty="0"/>
          </a:p>
        </p:txBody>
      </p:sp>
      <p:sp>
        <p:nvSpPr>
          <p:cNvPr id="5" name="CuadroTexto 4">
            <a:extLst>
              <a:ext uri="{FF2B5EF4-FFF2-40B4-BE49-F238E27FC236}">
                <a16:creationId xmlns:a16="http://schemas.microsoft.com/office/drawing/2014/main" xmlns="" id="{D7167EEA-58D3-1A32-6A94-5C9B408C3130}"/>
              </a:ext>
            </a:extLst>
          </p:cNvPr>
          <p:cNvSpPr txBox="1"/>
          <p:nvPr/>
        </p:nvSpPr>
        <p:spPr>
          <a:xfrm>
            <a:off x="6519545" y="9674552"/>
            <a:ext cx="11307651" cy="369332"/>
          </a:xfrm>
          <a:prstGeom prst="rect">
            <a:avLst/>
          </a:prstGeom>
          <a:noFill/>
        </p:spPr>
        <p:txBody>
          <a:bodyPr wrap="square">
            <a:spAutoFit/>
          </a:bodyPr>
          <a:lstStyle/>
          <a:p>
            <a:r>
              <a:rPr lang="es-AR" dirty="0"/>
              <a:t>Orenstein, Walter. </a:t>
            </a:r>
            <a:r>
              <a:rPr lang="es-AR" dirty="0" err="1"/>
              <a:t>Plotkin's</a:t>
            </a:r>
            <a:r>
              <a:rPr lang="es-AR" dirty="0"/>
              <a:t> </a:t>
            </a:r>
            <a:r>
              <a:rPr lang="es-AR" dirty="0" err="1"/>
              <a:t>Vaccines</a:t>
            </a:r>
            <a:r>
              <a:rPr lang="es-AR" dirty="0"/>
              <a:t> - Electronic. </a:t>
            </a:r>
            <a:r>
              <a:rPr lang="es-AR" dirty="0" err="1"/>
              <a:t>Available</a:t>
            </a:r>
            <a:r>
              <a:rPr lang="es-AR" dirty="0"/>
              <a:t> </a:t>
            </a:r>
            <a:r>
              <a:rPr lang="es-AR" dirty="0" err="1"/>
              <a:t>from</a:t>
            </a:r>
            <a:r>
              <a:rPr lang="es-AR" dirty="0"/>
              <a:t>: Elsevier </a:t>
            </a:r>
            <a:r>
              <a:rPr lang="es-AR" dirty="0" err="1"/>
              <a:t>eBooks</a:t>
            </a:r>
            <a:r>
              <a:rPr lang="es-AR" dirty="0"/>
              <a:t>+, (8th </a:t>
            </a:r>
            <a:r>
              <a:rPr lang="es-AR" dirty="0" err="1"/>
              <a:t>Edition</a:t>
            </a:r>
            <a:r>
              <a:rPr lang="es-AR" dirty="0"/>
              <a:t>). Elsevier - OHCE, 2023.</a:t>
            </a:r>
          </a:p>
        </p:txBody>
      </p:sp>
    </p:spTree>
    <p:extLst>
      <p:ext uri="{BB962C8B-B14F-4D97-AF65-F5344CB8AC3E}">
        <p14:creationId xmlns:p14="http://schemas.microsoft.com/office/powerpoint/2010/main" xmlns="" val="1875007082"/>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07416" y="181170"/>
            <a:ext cx="12344402" cy="1714500"/>
          </a:xfrm>
        </p:spPr>
        <p:txBody>
          <a:bodyPr rtlCol="0">
            <a:normAutofit/>
          </a:bodyPr>
          <a:lstStyle/>
          <a:p>
            <a:pPr>
              <a:defRPr/>
            </a:pPr>
            <a:r>
              <a:rPr lang="es-ES" sz="4800" b="1" dirty="0">
                <a:latin typeface="Calibri" panose="020F0502020204030204" pitchFamily="34" charset="0"/>
                <a:ea typeface="Calibri" panose="020F0502020204030204" pitchFamily="34" charset="0"/>
                <a:cs typeface="Calibri" panose="020F0502020204030204" pitchFamily="34" charset="0"/>
              </a:rPr>
              <a:t>Falsas contraindicaciones</a:t>
            </a:r>
            <a:endParaRPr lang="es-ES" sz="4800" b="1" cap="all" dirty="0">
              <a:latin typeface="Calibri" panose="020F0502020204030204" pitchFamily="34" charset="0"/>
              <a:ea typeface="Calibri" panose="020F0502020204030204" pitchFamily="34" charset="0"/>
              <a:cs typeface="Calibri" panose="020F0502020204030204" pitchFamily="34" charset="0"/>
            </a:endParaRPr>
          </a:p>
        </p:txBody>
      </p:sp>
      <p:sp>
        <p:nvSpPr>
          <p:cNvPr id="6" name="Text Box 3"/>
          <p:cNvSpPr txBox="1">
            <a:spLocks noGrp="1" noChangeArrowheads="1"/>
          </p:cNvSpPr>
          <p:nvPr>
            <p:ph idx="1"/>
          </p:nvPr>
        </p:nvSpPr>
        <p:spPr>
          <a:xfrm>
            <a:off x="687720" y="1895670"/>
            <a:ext cx="15822614" cy="7261988"/>
          </a:xfrm>
        </p:spPr>
        <p:txBody>
          <a:bodyPr wrap="square">
            <a:spAutoFit/>
          </a:bodyPr>
          <a:lstStyle>
            <a:lvl1pPr>
              <a:defRPr sz="3200">
                <a:solidFill>
                  <a:schemeClr val="tx1"/>
                </a:solidFill>
                <a:latin typeface="Trebuchet MS" pitchFamily="34" charset="0"/>
              </a:defRPr>
            </a:lvl1pPr>
            <a:lvl2pPr marL="742950" indent="-285750">
              <a:defRPr sz="3200">
                <a:solidFill>
                  <a:schemeClr val="tx1"/>
                </a:solidFill>
                <a:latin typeface="Trebuchet MS" pitchFamily="34" charset="0"/>
              </a:defRPr>
            </a:lvl2pPr>
            <a:lvl3pPr>
              <a:defRPr sz="3200">
                <a:solidFill>
                  <a:schemeClr val="tx1"/>
                </a:solidFill>
                <a:latin typeface="Trebuchet MS" pitchFamily="34" charset="0"/>
              </a:defRPr>
            </a:lvl3pPr>
            <a:lvl4pPr marL="1600200" indent="-228600">
              <a:defRPr sz="3200">
                <a:solidFill>
                  <a:schemeClr val="tx1"/>
                </a:solidFill>
                <a:latin typeface="Trebuchet MS" pitchFamily="34" charset="0"/>
              </a:defRPr>
            </a:lvl4pPr>
            <a:lvl5pPr marL="2057400" indent="-228600">
              <a:defRPr sz="3200">
                <a:solidFill>
                  <a:schemeClr val="tx1"/>
                </a:solidFill>
                <a:latin typeface="Trebuchet MS" pitchFamily="34" charset="0"/>
              </a:defRPr>
            </a:lvl5pPr>
            <a:lvl6pPr marL="2514600" indent="-228600" eaLnBrk="0" fontAlgn="base" hangingPunct="0">
              <a:spcBef>
                <a:spcPct val="0"/>
              </a:spcBef>
              <a:spcAft>
                <a:spcPct val="0"/>
              </a:spcAft>
              <a:defRPr sz="3200">
                <a:solidFill>
                  <a:schemeClr val="tx1"/>
                </a:solidFill>
                <a:latin typeface="Trebuchet MS" pitchFamily="34" charset="0"/>
              </a:defRPr>
            </a:lvl6pPr>
            <a:lvl7pPr marL="2971800" indent="-228600" eaLnBrk="0" fontAlgn="base" hangingPunct="0">
              <a:spcBef>
                <a:spcPct val="0"/>
              </a:spcBef>
              <a:spcAft>
                <a:spcPct val="0"/>
              </a:spcAft>
              <a:defRPr sz="3200">
                <a:solidFill>
                  <a:schemeClr val="tx1"/>
                </a:solidFill>
                <a:latin typeface="Trebuchet MS" pitchFamily="34" charset="0"/>
              </a:defRPr>
            </a:lvl7pPr>
            <a:lvl8pPr marL="3429000" indent="-228600" eaLnBrk="0" fontAlgn="base" hangingPunct="0">
              <a:spcBef>
                <a:spcPct val="0"/>
              </a:spcBef>
              <a:spcAft>
                <a:spcPct val="0"/>
              </a:spcAft>
              <a:defRPr sz="3200">
                <a:solidFill>
                  <a:schemeClr val="tx1"/>
                </a:solidFill>
                <a:latin typeface="Trebuchet MS" pitchFamily="34" charset="0"/>
              </a:defRPr>
            </a:lvl8pPr>
            <a:lvl9pPr marL="3886200" indent="-228600" eaLnBrk="0" fontAlgn="base" hangingPunct="0">
              <a:spcBef>
                <a:spcPct val="0"/>
              </a:spcBef>
              <a:spcAft>
                <a:spcPct val="0"/>
              </a:spcAft>
              <a:defRPr sz="3200">
                <a:solidFill>
                  <a:schemeClr val="tx1"/>
                </a:solidFill>
                <a:latin typeface="Trebuchet MS" pitchFamily="34" charset="0"/>
              </a:defRPr>
            </a:lvl9pPr>
          </a:lstStyle>
          <a:p>
            <a:pPr eaLnBrk="1" hangingPunct="1">
              <a:defRPr/>
            </a:pPr>
            <a:r>
              <a:rPr lang="es-ES" sz="2700" b="1" dirty="0"/>
              <a:t>Reacciones leves a dosis previas de DTP</a:t>
            </a:r>
            <a:endParaRPr lang="es-AR" sz="2700" b="1" dirty="0"/>
          </a:p>
          <a:p>
            <a:pPr eaLnBrk="1" hangingPunct="1">
              <a:defRPr/>
            </a:pPr>
            <a:r>
              <a:rPr lang="es-ES" sz="2700" b="1" dirty="0"/>
              <a:t>Enfermedad aguda benigna (rinitis-catarro-diarrea)</a:t>
            </a:r>
            <a:endParaRPr lang="es-AR" sz="2700" b="1" dirty="0"/>
          </a:p>
          <a:p>
            <a:pPr eaLnBrk="1" hangingPunct="1">
              <a:defRPr/>
            </a:pPr>
            <a:r>
              <a:rPr lang="es-ES" sz="2700" b="1" dirty="0"/>
              <a:t>Tratamiento antibiótico y/o fase de convalecencia de una enfermedad leve</a:t>
            </a:r>
            <a:endParaRPr lang="es-AR" sz="2700" b="1" dirty="0"/>
          </a:p>
          <a:p>
            <a:pPr eaLnBrk="1" hangingPunct="1">
              <a:defRPr/>
            </a:pPr>
            <a:r>
              <a:rPr lang="es-ES" sz="2700" dirty="0"/>
              <a:t>Contacto con embarazadas </a:t>
            </a:r>
            <a:endParaRPr lang="es-AR" sz="2700" dirty="0"/>
          </a:p>
          <a:p>
            <a:pPr eaLnBrk="1" hangingPunct="1">
              <a:defRPr/>
            </a:pPr>
            <a:r>
              <a:rPr lang="es-ES" sz="2700" dirty="0"/>
              <a:t>Contacto reciente con una persona con patología infecciosa</a:t>
            </a:r>
            <a:endParaRPr lang="es-AR" sz="2700" dirty="0"/>
          </a:p>
          <a:p>
            <a:pPr eaLnBrk="1" hangingPunct="1">
              <a:defRPr/>
            </a:pPr>
            <a:r>
              <a:rPr lang="es-ES" sz="2700" dirty="0"/>
              <a:t>Lactancia</a:t>
            </a:r>
            <a:endParaRPr lang="es-AR" sz="2700" dirty="0"/>
          </a:p>
          <a:p>
            <a:pPr eaLnBrk="1" hangingPunct="1">
              <a:defRPr/>
            </a:pPr>
            <a:r>
              <a:rPr lang="es-ES" sz="2700" dirty="0"/>
              <a:t>Historia familiar o individual de alergias inespecíficas</a:t>
            </a:r>
            <a:endParaRPr lang="es-AR" sz="2700" dirty="0"/>
          </a:p>
          <a:p>
            <a:pPr eaLnBrk="1" hangingPunct="1">
              <a:defRPr/>
            </a:pPr>
            <a:r>
              <a:rPr lang="es-ES" sz="2700" dirty="0"/>
              <a:t>Historia de alergia a los antibióticos contenidos en las vacunas (salvo reacción anafiláctica)</a:t>
            </a:r>
            <a:endParaRPr lang="es-AR" sz="2700" dirty="0"/>
          </a:p>
          <a:p>
            <a:pPr eaLnBrk="1" hangingPunct="1">
              <a:defRPr/>
            </a:pPr>
            <a:r>
              <a:rPr lang="es-ES" sz="2700" dirty="0"/>
              <a:t>Historia familiar de convulsiones con DTP o MMR</a:t>
            </a:r>
            <a:endParaRPr lang="es-AR" sz="2700" dirty="0"/>
          </a:p>
          <a:p>
            <a:pPr eaLnBrk="1" hangingPunct="1">
              <a:defRPr/>
            </a:pPr>
            <a:r>
              <a:rPr lang="es-ES" sz="2700" dirty="0"/>
              <a:t>Antecedentes personales de convulsiones febriles</a:t>
            </a:r>
            <a:endParaRPr lang="es-AR" sz="2700" dirty="0"/>
          </a:p>
          <a:p>
            <a:pPr eaLnBrk="1" hangingPunct="1">
              <a:defRPr/>
            </a:pPr>
            <a:r>
              <a:rPr lang="es-ES" sz="2700" dirty="0"/>
              <a:t>Enfermedad neurológica conocida, resuelta y estable o secuelas de enfermedades neurológicas</a:t>
            </a:r>
            <a:endParaRPr lang="es-AR" sz="2700" dirty="0"/>
          </a:p>
          <a:p>
            <a:pPr eaLnBrk="1" hangingPunct="1">
              <a:defRPr/>
            </a:pPr>
            <a:r>
              <a:rPr lang="es-ES" sz="2700" dirty="0"/>
              <a:t>Desnutrición</a:t>
            </a:r>
            <a:endParaRPr lang="es-AR" sz="2700" dirty="0"/>
          </a:p>
          <a:p>
            <a:pPr eaLnBrk="1" hangingPunct="1">
              <a:defRPr/>
            </a:pPr>
            <a:r>
              <a:rPr lang="es-ES" sz="2700" dirty="0"/>
              <a:t>Tratamiento con bajas dosis de corticoides vía oral o inhalatoria</a:t>
            </a:r>
            <a:endParaRPr lang="es-ES_tradnl" altLang="es-AR" sz="2700" dirty="0">
              <a:latin typeface="+mn-lt"/>
            </a:endParaRPr>
          </a:p>
        </p:txBody>
      </p:sp>
      <p:pic>
        <p:nvPicPr>
          <p:cNvPr id="4" name="Picture 2" descr="ilustraciones, imágenes clip art, dibujos animados e iconos de stock de dejado atrás, exclusión o empleado olvidado, fracaso o error de llegar tarde y perder el autobús, concepto de oportunidad que se fue, empresario frustrado llega tarde corriendo para tomar el autobús que huye. - oportunidad perdida"/>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1115" t="15951" r="7337" b="12007"/>
          <a:stretch/>
        </p:blipFill>
        <p:spPr bwMode="auto">
          <a:xfrm>
            <a:off x="14000372" y="1705248"/>
            <a:ext cx="4135416" cy="243558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25662359"/>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6901523-025A-50DC-B24B-6E9D19F188C3}"/>
              </a:ext>
            </a:extLst>
          </p:cNvPr>
          <p:cNvSpPr>
            <a:spLocks noGrp="1"/>
          </p:cNvSpPr>
          <p:nvPr>
            <p:ph type="title"/>
          </p:nvPr>
        </p:nvSpPr>
        <p:spPr>
          <a:xfrm>
            <a:off x="738120" y="418899"/>
            <a:ext cx="16811759" cy="1988345"/>
          </a:xfrm>
        </p:spPr>
        <p:txBody>
          <a:bodyPr/>
          <a:lstStyle/>
          <a:p>
            <a:r>
              <a:rPr lang="es-AR" sz="4800" b="1" dirty="0">
                <a:latin typeface="Calibri" panose="020F0502020204030204" pitchFamily="34" charset="0"/>
                <a:ea typeface="Calibri" panose="020F0502020204030204" pitchFamily="34" charset="0"/>
                <a:cs typeface="Calibri" panose="020F0502020204030204" pitchFamily="34" charset="0"/>
              </a:rPr>
              <a:t>Comunicación con el paciente y la familia ante eventos adversos </a:t>
            </a:r>
          </a:p>
        </p:txBody>
      </p:sp>
      <p:sp>
        <p:nvSpPr>
          <p:cNvPr id="3" name="Marcador de contenido 2">
            <a:extLst>
              <a:ext uri="{FF2B5EF4-FFF2-40B4-BE49-F238E27FC236}">
                <a16:creationId xmlns:a16="http://schemas.microsoft.com/office/drawing/2014/main" xmlns="" id="{A8D5A091-4CA6-CEAB-71FF-C82F90E5ACFE}"/>
              </a:ext>
            </a:extLst>
          </p:cNvPr>
          <p:cNvSpPr>
            <a:spLocks noGrp="1"/>
          </p:cNvSpPr>
          <p:nvPr>
            <p:ph idx="1"/>
          </p:nvPr>
        </p:nvSpPr>
        <p:spPr>
          <a:xfrm>
            <a:off x="598867" y="2264425"/>
            <a:ext cx="17450873" cy="6527007"/>
          </a:xfrm>
        </p:spPr>
        <p:txBody>
          <a:bodyPr/>
          <a:lstStyle/>
          <a:p>
            <a:pPr marL="0" indent="0">
              <a:buNone/>
            </a:pPr>
            <a:r>
              <a:rPr lang="es-AR" sz="3200" b="1" dirty="0"/>
              <a:t>Unos de los objetivos fundamentales frente a un ESAVI es sostener la confianza en las vacunas</a:t>
            </a:r>
          </a:p>
          <a:p>
            <a:r>
              <a:rPr lang="es-AR" sz="3200" dirty="0"/>
              <a:t>La experiencia de un evento adverso puede generar preocupación, ansiedad y pérdida de confianza en las vacunas. </a:t>
            </a:r>
          </a:p>
          <a:p>
            <a:r>
              <a:rPr lang="es-AR" sz="3200" dirty="0"/>
              <a:t>Las experiencias negativas relacionadas con la vacunación o la/s vacuna/s son un determinante asociado a la reticencia vacunal. </a:t>
            </a:r>
          </a:p>
          <a:p>
            <a:r>
              <a:rPr lang="es-AR" sz="3200" dirty="0"/>
              <a:t>La forma en que el equipo de salud acompaña, informa, muestra transparencia y responde puede influir en futuras decisiones de vacunación.</a:t>
            </a:r>
          </a:p>
          <a:p>
            <a:endParaRPr lang="es-AR" dirty="0"/>
          </a:p>
        </p:txBody>
      </p:sp>
      <p:sp>
        <p:nvSpPr>
          <p:cNvPr id="5" name="CuadroTexto 4">
            <a:extLst>
              <a:ext uri="{FF2B5EF4-FFF2-40B4-BE49-F238E27FC236}">
                <a16:creationId xmlns:a16="http://schemas.microsoft.com/office/drawing/2014/main" xmlns="" id="{1D4225AA-BAFF-D78E-3069-8E0ED09769F5}"/>
              </a:ext>
            </a:extLst>
          </p:cNvPr>
          <p:cNvSpPr txBox="1"/>
          <p:nvPr/>
        </p:nvSpPr>
        <p:spPr>
          <a:xfrm>
            <a:off x="489398" y="7049085"/>
            <a:ext cx="17309206" cy="1077218"/>
          </a:xfrm>
          <a:prstGeom prst="rect">
            <a:avLst/>
          </a:prstGeom>
          <a:noFill/>
          <a:ln w="28575">
            <a:solidFill>
              <a:srgbClr val="7030A0"/>
            </a:solidFill>
          </a:ln>
        </p:spPr>
        <p:txBody>
          <a:bodyPr wrap="square">
            <a:spAutoFit/>
          </a:bodyPr>
          <a:lstStyle/>
          <a:p>
            <a:pPr algn="ctr"/>
            <a:r>
              <a:rPr lang="es-AR" sz="3200" dirty="0"/>
              <a:t>Cada evento adverso adecuadamente acompañado es una oportunidad para reforzar la confianza en las vacunas y en el sistema de salud</a:t>
            </a:r>
          </a:p>
        </p:txBody>
      </p:sp>
      <p:sp>
        <p:nvSpPr>
          <p:cNvPr id="9" name="CuadroTexto 8">
            <a:extLst>
              <a:ext uri="{FF2B5EF4-FFF2-40B4-BE49-F238E27FC236}">
                <a16:creationId xmlns:a16="http://schemas.microsoft.com/office/drawing/2014/main" xmlns="" id="{191B3FF0-FA6F-CFBF-93BB-5CF7414446AB}"/>
              </a:ext>
            </a:extLst>
          </p:cNvPr>
          <p:cNvSpPr txBox="1"/>
          <p:nvPr/>
        </p:nvSpPr>
        <p:spPr>
          <a:xfrm>
            <a:off x="9324304" y="8783189"/>
            <a:ext cx="9144000" cy="646331"/>
          </a:xfrm>
          <a:prstGeom prst="rect">
            <a:avLst/>
          </a:prstGeom>
          <a:noFill/>
        </p:spPr>
        <p:txBody>
          <a:bodyPr wrap="square">
            <a:spAutoFit/>
          </a:bodyPr>
          <a:lstStyle/>
          <a:p>
            <a:r>
              <a:rPr lang="es-AR" i="1" dirty="0"/>
              <a:t>https://cdn.who.int/media/docs/default-source/documents/publications/vaccines-and-trust78f2bc69-8a27-4657-9b2d-13d3075da41d.pdf?sfvrsn=b71b557d_1&amp;download=true</a:t>
            </a:r>
          </a:p>
        </p:txBody>
      </p:sp>
    </p:spTree>
    <p:extLst>
      <p:ext uri="{BB962C8B-B14F-4D97-AF65-F5344CB8AC3E}">
        <p14:creationId xmlns:p14="http://schemas.microsoft.com/office/powerpoint/2010/main" xmlns="" val="780761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BD50F77-E775-169E-1B98-6B3140FB4F7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xmlns="" id="{64584812-168F-B228-421B-34DBADF6D0AF}"/>
              </a:ext>
            </a:extLst>
          </p:cNvPr>
          <p:cNvSpPr>
            <a:spLocks noGrp="1"/>
          </p:cNvSpPr>
          <p:nvPr>
            <p:ph type="title"/>
          </p:nvPr>
        </p:nvSpPr>
        <p:spPr>
          <a:xfrm>
            <a:off x="759853" y="431778"/>
            <a:ext cx="16811759" cy="1988345"/>
          </a:xfrm>
        </p:spPr>
        <p:txBody>
          <a:bodyPr/>
          <a:lstStyle/>
          <a:p>
            <a:pPr algn="ctr"/>
            <a:r>
              <a:rPr lang="es-AR" sz="4800" b="1" dirty="0">
                <a:latin typeface="Calibri" panose="020F0502020204030204" pitchFamily="34" charset="0"/>
                <a:ea typeface="Calibri" panose="020F0502020204030204" pitchFamily="34" charset="0"/>
                <a:cs typeface="Calibri" panose="020F0502020204030204" pitchFamily="34" charset="0"/>
              </a:rPr>
              <a:t>Comunicación efectiva con el paciente y la familia ante un </a:t>
            </a:r>
            <a:r>
              <a:rPr lang="es-AR" sz="4800" b="1" dirty="0" err="1">
                <a:latin typeface="Calibri" panose="020F0502020204030204" pitchFamily="34" charset="0"/>
                <a:ea typeface="Calibri" panose="020F0502020204030204" pitchFamily="34" charset="0"/>
                <a:cs typeface="Calibri" panose="020F0502020204030204" pitchFamily="34" charset="0"/>
              </a:rPr>
              <a:t>ESAVIs</a:t>
            </a:r>
            <a:endParaRPr lang="es-AR" sz="4800" b="1" dirty="0">
              <a:latin typeface="Calibri" panose="020F0502020204030204" pitchFamily="34" charset="0"/>
              <a:ea typeface="Calibri" panose="020F0502020204030204" pitchFamily="34" charset="0"/>
              <a:cs typeface="Calibri" panose="020F0502020204030204" pitchFamily="34" charset="0"/>
            </a:endParaRPr>
          </a:p>
        </p:txBody>
      </p:sp>
      <p:pic>
        <p:nvPicPr>
          <p:cNvPr id="8" name="Imagen 7">
            <a:extLst>
              <a:ext uri="{FF2B5EF4-FFF2-40B4-BE49-F238E27FC236}">
                <a16:creationId xmlns:a16="http://schemas.microsoft.com/office/drawing/2014/main" xmlns="" id="{B3BE87A4-1402-FDFE-C990-6151F99C6950}"/>
              </a:ext>
            </a:extLst>
          </p:cNvPr>
          <p:cNvPicPr>
            <a:picLocks noChangeAspect="1"/>
          </p:cNvPicPr>
          <p:nvPr/>
        </p:nvPicPr>
        <p:blipFill>
          <a:blip r:embed="rId2"/>
          <a:stretch>
            <a:fillRect/>
          </a:stretch>
        </p:blipFill>
        <p:spPr>
          <a:xfrm>
            <a:off x="716388" y="2019403"/>
            <a:ext cx="13385978" cy="6589223"/>
          </a:xfrm>
          <a:prstGeom prst="rect">
            <a:avLst/>
          </a:prstGeom>
        </p:spPr>
      </p:pic>
      <p:pic>
        <p:nvPicPr>
          <p:cNvPr id="10" name="Imagen 9">
            <a:extLst>
              <a:ext uri="{FF2B5EF4-FFF2-40B4-BE49-F238E27FC236}">
                <a16:creationId xmlns:a16="http://schemas.microsoft.com/office/drawing/2014/main" xmlns="" id="{2B070C25-36B8-F2F3-36E7-2A872710A998}"/>
              </a:ext>
            </a:extLst>
          </p:cNvPr>
          <p:cNvPicPr>
            <a:picLocks noChangeAspect="1"/>
          </p:cNvPicPr>
          <p:nvPr/>
        </p:nvPicPr>
        <p:blipFill>
          <a:blip r:embed="rId3"/>
          <a:stretch>
            <a:fillRect/>
          </a:stretch>
        </p:blipFill>
        <p:spPr>
          <a:xfrm>
            <a:off x="14239693" y="3134140"/>
            <a:ext cx="3828804" cy="5365917"/>
          </a:xfrm>
          <a:prstGeom prst="rect">
            <a:avLst/>
          </a:prstGeom>
        </p:spPr>
      </p:pic>
      <p:sp>
        <p:nvSpPr>
          <p:cNvPr id="12" name="CuadroTexto 11">
            <a:extLst>
              <a:ext uri="{FF2B5EF4-FFF2-40B4-BE49-F238E27FC236}">
                <a16:creationId xmlns:a16="http://schemas.microsoft.com/office/drawing/2014/main" xmlns="" id="{837D0A19-5743-F82D-CAEF-46BA968D0365}"/>
              </a:ext>
            </a:extLst>
          </p:cNvPr>
          <p:cNvSpPr txBox="1"/>
          <p:nvPr/>
        </p:nvSpPr>
        <p:spPr>
          <a:xfrm>
            <a:off x="9324304" y="8943185"/>
            <a:ext cx="9144000" cy="646331"/>
          </a:xfrm>
          <a:prstGeom prst="rect">
            <a:avLst/>
          </a:prstGeom>
          <a:noFill/>
        </p:spPr>
        <p:txBody>
          <a:bodyPr wrap="square">
            <a:spAutoFit/>
          </a:bodyPr>
          <a:lstStyle/>
          <a:p>
            <a:r>
              <a:rPr lang="es-AR" i="1" dirty="0"/>
              <a:t>https://cdn.who.int/media/docs/default-source/documents/publications/vaccines-and-trust78f2bc69-8a27-4657-9b2d-13d3075da41d.pdf?sfvrsn=b71b557d_1&amp;download=true</a:t>
            </a:r>
          </a:p>
        </p:txBody>
      </p:sp>
    </p:spTree>
    <p:extLst>
      <p:ext uri="{BB962C8B-B14F-4D97-AF65-F5344CB8AC3E}">
        <p14:creationId xmlns:p14="http://schemas.microsoft.com/office/powerpoint/2010/main" xmlns="" val="1781644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3746" y="728491"/>
            <a:ext cx="12344400" cy="1714502"/>
          </a:xfrm>
        </p:spPr>
        <p:txBody>
          <a:bodyPr>
            <a:normAutofit/>
          </a:bodyPr>
          <a:lstStyle/>
          <a:p>
            <a:pPr>
              <a:defRPr/>
            </a:pPr>
            <a:r>
              <a:rPr lang="es-AR" sz="6000" b="1" dirty="0">
                <a:latin typeface="Calibri" panose="020F0502020204030204" pitchFamily="34" charset="0"/>
                <a:ea typeface="Calibri" panose="020F0502020204030204" pitchFamily="34" charset="0"/>
                <a:cs typeface="Calibri" panose="020F0502020204030204" pitchFamily="34" charset="0"/>
              </a:rPr>
              <a:t>Conclusiones</a:t>
            </a:r>
          </a:p>
        </p:txBody>
      </p:sp>
      <p:sp>
        <p:nvSpPr>
          <p:cNvPr id="4" name="2 Marcador de contenido"/>
          <p:cNvSpPr>
            <a:spLocks noGrp="1"/>
          </p:cNvSpPr>
          <p:nvPr>
            <p:ph idx="1"/>
          </p:nvPr>
        </p:nvSpPr>
        <p:spPr>
          <a:xfrm>
            <a:off x="559656" y="2497761"/>
            <a:ext cx="16831265" cy="6788945"/>
          </a:xfrm>
        </p:spPr>
        <p:txBody>
          <a:bodyPr>
            <a:noAutofit/>
          </a:bodyPr>
          <a:lstStyle/>
          <a:p>
            <a:pPr>
              <a:buFont typeface="Wingdings" panose="05000000000000000000" pitchFamily="2" charset="2"/>
              <a:buChar char="ü"/>
              <a:defRPr/>
            </a:pPr>
            <a:r>
              <a:rPr lang="es-AR" sz="4001" dirty="0"/>
              <a:t>La seguridad de las vacunas requiere una vigilancia continua y todos los actores de la salud están implicados.</a:t>
            </a:r>
          </a:p>
          <a:p>
            <a:pPr>
              <a:buFont typeface="Wingdings" panose="05000000000000000000" pitchFamily="2" charset="2"/>
              <a:buChar char="ü"/>
              <a:defRPr/>
            </a:pPr>
            <a:r>
              <a:rPr lang="es-AR" sz="4001" dirty="0"/>
              <a:t>Posterior a la etapa de notificación deberá realizarse un análisis de causalidad y comunicación oportuna.</a:t>
            </a:r>
          </a:p>
          <a:p>
            <a:pPr>
              <a:buFont typeface="Wingdings" panose="05000000000000000000" pitchFamily="2" charset="2"/>
              <a:buChar char="ü"/>
              <a:defRPr/>
            </a:pPr>
            <a:r>
              <a:rPr lang="es-AR" sz="4001" dirty="0"/>
              <a:t>El acto de vacunación requiere una evaluación rigurosa previa para detectar posibles contraindicaciones y precauciones.</a:t>
            </a:r>
          </a:p>
          <a:p>
            <a:pPr>
              <a:buFont typeface="Wingdings" panose="05000000000000000000" pitchFamily="2" charset="2"/>
              <a:buChar char="ü"/>
              <a:defRPr/>
            </a:pPr>
            <a:r>
              <a:rPr lang="es-AR" sz="4001" dirty="0"/>
              <a:t>Abordar adecuadamente un ESAVI previene la reticencia en vacunas.</a:t>
            </a:r>
          </a:p>
          <a:p>
            <a:pPr marL="0" indent="0">
              <a:buNone/>
              <a:defRPr/>
            </a:pPr>
            <a:endParaRPr lang="es-AR" sz="4001" dirty="0"/>
          </a:p>
          <a:p>
            <a:pPr marL="0" indent="0">
              <a:buNone/>
              <a:defRPr/>
            </a:pPr>
            <a:endParaRPr lang="es-AR" sz="2400" dirty="0"/>
          </a:p>
          <a:p>
            <a:pPr>
              <a:defRPr/>
            </a:pPr>
            <a:endParaRPr lang="es-AR" sz="4001" dirty="0"/>
          </a:p>
          <a:p>
            <a:pPr>
              <a:defRPr/>
            </a:pPr>
            <a:endParaRPr lang="es-AR" sz="4001" dirty="0"/>
          </a:p>
          <a:p>
            <a:pPr>
              <a:defRPr/>
            </a:pPr>
            <a:endParaRPr lang="es-AR" sz="4001" dirty="0"/>
          </a:p>
          <a:p>
            <a:pPr marL="0" indent="0">
              <a:buNone/>
              <a:defRPr/>
            </a:pPr>
            <a:endParaRPr lang="es-AR" sz="4001" dirty="0"/>
          </a:p>
        </p:txBody>
      </p:sp>
    </p:spTree>
    <p:extLst>
      <p:ext uri="{BB962C8B-B14F-4D97-AF65-F5344CB8AC3E}">
        <p14:creationId xmlns:p14="http://schemas.microsoft.com/office/powerpoint/2010/main" xmlns="" val="974154734"/>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xmlns="" id="{06A8BA97-C7D0-CD75-F9A5-B9B2B3B33551}"/>
              </a:ext>
            </a:extLst>
          </p:cNvPr>
          <p:cNvSpPr txBox="1">
            <a:spLocks/>
          </p:cNvSpPr>
          <p:nvPr/>
        </p:nvSpPr>
        <p:spPr>
          <a:xfrm>
            <a:off x="9497594" y="1434376"/>
            <a:ext cx="8197978" cy="7418247"/>
          </a:xfrm>
          <a:prstGeom prst="rect">
            <a:avLst/>
          </a:prstGeom>
        </p:spPr>
        <p:txBody>
          <a:bodyPr>
            <a:normAutofit fontScale="92500" lnSpcReduction="10000"/>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defRPr/>
            </a:pPr>
            <a:r>
              <a:rPr lang="es-AR" sz="6000" b="1" dirty="0">
                <a:latin typeface="Calibri" panose="020F0502020204030204" pitchFamily="34" charset="0"/>
                <a:ea typeface="Calibri" panose="020F0502020204030204" pitchFamily="34" charset="0"/>
                <a:cs typeface="Calibri" panose="020F0502020204030204" pitchFamily="34" charset="0"/>
              </a:rPr>
              <a:t>Muchas gracias!!</a:t>
            </a:r>
          </a:p>
          <a:p>
            <a:pPr>
              <a:defRPr/>
            </a:pPr>
            <a:endParaRPr lang="es-AR" sz="6000" b="1" dirty="0">
              <a:latin typeface="Calibri" panose="020F0502020204030204" pitchFamily="34" charset="0"/>
              <a:ea typeface="Calibri" panose="020F0502020204030204" pitchFamily="34" charset="0"/>
              <a:cs typeface="Calibri" panose="020F0502020204030204" pitchFamily="34" charset="0"/>
            </a:endParaRPr>
          </a:p>
          <a:p>
            <a:pPr>
              <a:defRPr/>
            </a:pPr>
            <a:endParaRPr lang="es-AR" sz="6000" b="1" dirty="0">
              <a:latin typeface="Calibri" panose="020F0502020204030204" pitchFamily="34" charset="0"/>
              <a:ea typeface="Calibri" panose="020F0502020204030204" pitchFamily="34" charset="0"/>
              <a:cs typeface="Calibri" panose="020F0502020204030204" pitchFamily="34" charset="0"/>
            </a:endParaRPr>
          </a:p>
          <a:p>
            <a:pPr>
              <a:defRPr/>
            </a:pPr>
            <a:endParaRPr lang="es-AR" sz="6000" b="1" dirty="0">
              <a:latin typeface="Calibri" panose="020F0502020204030204" pitchFamily="34" charset="0"/>
              <a:ea typeface="Calibri" panose="020F0502020204030204" pitchFamily="34" charset="0"/>
              <a:cs typeface="Calibri" panose="020F0502020204030204" pitchFamily="34" charset="0"/>
            </a:endParaRPr>
          </a:p>
          <a:p>
            <a:pPr>
              <a:defRPr/>
            </a:pPr>
            <a:endParaRPr lang="es-AR" sz="6000" b="1" dirty="0">
              <a:latin typeface="Calibri" panose="020F0502020204030204" pitchFamily="34" charset="0"/>
              <a:ea typeface="Calibri" panose="020F0502020204030204" pitchFamily="34" charset="0"/>
              <a:cs typeface="Calibri" panose="020F0502020204030204" pitchFamily="34" charset="0"/>
            </a:endParaRPr>
          </a:p>
          <a:p>
            <a:pPr>
              <a:defRPr/>
            </a:pPr>
            <a:endParaRPr lang="es-AR" sz="6000" b="1" dirty="0">
              <a:latin typeface="Calibri" panose="020F0502020204030204" pitchFamily="34" charset="0"/>
              <a:ea typeface="Calibri" panose="020F0502020204030204" pitchFamily="34" charset="0"/>
              <a:cs typeface="Calibri" panose="020F0502020204030204" pitchFamily="34" charset="0"/>
            </a:endParaRPr>
          </a:p>
          <a:p>
            <a:pPr>
              <a:defRPr/>
            </a:pPr>
            <a:endParaRPr lang="es-AR" sz="6000" b="1" dirty="0">
              <a:latin typeface="Calibri" panose="020F0502020204030204" pitchFamily="34" charset="0"/>
              <a:ea typeface="Calibri" panose="020F0502020204030204" pitchFamily="34" charset="0"/>
              <a:cs typeface="Calibri" panose="020F0502020204030204" pitchFamily="34" charset="0"/>
            </a:endParaRPr>
          </a:p>
          <a:p>
            <a:pPr>
              <a:defRPr/>
            </a:pPr>
            <a:endParaRPr lang="es-AR" sz="6000" b="1" dirty="0">
              <a:latin typeface="Calibri" panose="020F0502020204030204" pitchFamily="34" charset="0"/>
              <a:ea typeface="Calibri" panose="020F0502020204030204" pitchFamily="34" charset="0"/>
              <a:cs typeface="Calibri" panose="020F0502020204030204" pitchFamily="34" charset="0"/>
            </a:endParaRPr>
          </a:p>
          <a:p>
            <a:pPr>
              <a:defRPr/>
            </a:pPr>
            <a:endParaRPr lang="es-AR" sz="6000" b="1" dirty="0">
              <a:latin typeface="Calibri" panose="020F0502020204030204" pitchFamily="34" charset="0"/>
              <a:ea typeface="Calibri" panose="020F0502020204030204" pitchFamily="34" charset="0"/>
              <a:cs typeface="Calibri" panose="020F0502020204030204" pitchFamily="34" charset="0"/>
            </a:endParaRPr>
          </a:p>
          <a:p>
            <a:pPr>
              <a:defRPr/>
            </a:pPr>
            <a:endParaRPr lang="es-AR" sz="6000" b="1" dirty="0">
              <a:latin typeface="Calibri" panose="020F0502020204030204" pitchFamily="34" charset="0"/>
              <a:ea typeface="Calibri" panose="020F0502020204030204" pitchFamily="34" charset="0"/>
              <a:cs typeface="Calibri" panose="020F0502020204030204" pitchFamily="34" charset="0"/>
            </a:endParaRPr>
          </a:p>
          <a:p>
            <a:pPr>
              <a:defRPr/>
            </a:pPr>
            <a:r>
              <a:rPr lang="es-AR" sz="3500" dirty="0">
                <a:latin typeface="Calibri" panose="020F0502020204030204" pitchFamily="34" charset="0"/>
                <a:ea typeface="Calibri" panose="020F0502020204030204" pitchFamily="34" charset="0"/>
                <a:cs typeface="Calibri" panose="020F0502020204030204" pitchFamily="34" charset="0"/>
              </a:rPr>
              <a:t>vcastellano@fundacionvacunar.org.ar</a:t>
            </a:r>
          </a:p>
          <a:p>
            <a:pPr>
              <a:defRPr/>
            </a:pPr>
            <a:endParaRPr lang="es-AR" sz="6000" b="1" dirty="0">
              <a:latin typeface="Calibri" panose="020F0502020204030204" pitchFamily="34" charset="0"/>
              <a:ea typeface="Calibri" panose="020F0502020204030204" pitchFamily="34" charset="0"/>
              <a:cs typeface="Calibri" panose="020F0502020204030204" pitchFamily="34" charset="0"/>
            </a:endParaRPr>
          </a:p>
          <a:p>
            <a:pPr>
              <a:defRPr/>
            </a:pPr>
            <a:endParaRPr lang="es-AR" sz="6000" b="1" dirty="0">
              <a:latin typeface="Calibri" panose="020F0502020204030204" pitchFamily="34" charset="0"/>
              <a:ea typeface="Calibri" panose="020F0502020204030204" pitchFamily="34" charset="0"/>
              <a:cs typeface="Calibri" panose="020F0502020204030204" pitchFamily="34" charset="0"/>
            </a:endParaRPr>
          </a:p>
          <a:p>
            <a:pPr>
              <a:defRPr/>
            </a:pPr>
            <a:endParaRPr lang="es-AR" sz="6000" b="1" dirty="0">
              <a:latin typeface="Calibri" panose="020F0502020204030204" pitchFamily="34" charset="0"/>
              <a:ea typeface="Calibri" panose="020F0502020204030204" pitchFamily="34" charset="0"/>
              <a:cs typeface="Calibri" panose="020F0502020204030204" pitchFamily="34" charset="0"/>
            </a:endParaRPr>
          </a:p>
          <a:p>
            <a:pPr>
              <a:defRPr/>
            </a:pPr>
            <a:endParaRPr lang="es-AR" sz="60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CuadroTexto 3">
            <a:extLst>
              <a:ext uri="{FF2B5EF4-FFF2-40B4-BE49-F238E27FC236}">
                <a16:creationId xmlns:a16="http://schemas.microsoft.com/office/drawing/2014/main" xmlns="" id="{9000178D-EFCC-65DE-5910-71BDC1610AAA}"/>
              </a:ext>
            </a:extLst>
          </p:cNvPr>
          <p:cNvSpPr txBox="1"/>
          <p:nvPr/>
        </p:nvSpPr>
        <p:spPr>
          <a:xfrm>
            <a:off x="9144000" y="9566198"/>
            <a:ext cx="8834908" cy="646331"/>
          </a:xfrm>
          <a:prstGeom prst="rect">
            <a:avLst/>
          </a:prstGeom>
          <a:noFill/>
        </p:spPr>
        <p:txBody>
          <a:bodyPr wrap="square">
            <a:spAutoFit/>
          </a:bodyPr>
          <a:lstStyle/>
          <a:p>
            <a:r>
              <a:rPr lang="es-AR" i="1" dirty="0"/>
              <a:t>https://cdn.who.int/media/docs/default-source/documents/publications/vaccines-and-trust78f2bc69-8a27-4657-9b2d-13d3075da41d.pdf?sfvrsn=b71b557d_1&amp;download=true</a:t>
            </a:r>
          </a:p>
        </p:txBody>
      </p:sp>
      <p:pic>
        <p:nvPicPr>
          <p:cNvPr id="6" name="Imagen 5">
            <a:extLst>
              <a:ext uri="{FF2B5EF4-FFF2-40B4-BE49-F238E27FC236}">
                <a16:creationId xmlns:a16="http://schemas.microsoft.com/office/drawing/2014/main" xmlns="" id="{51A9C443-FA45-50E1-E80B-26D5EB5532F0}"/>
              </a:ext>
            </a:extLst>
          </p:cNvPr>
          <p:cNvPicPr>
            <a:picLocks noChangeAspect="1"/>
          </p:cNvPicPr>
          <p:nvPr/>
        </p:nvPicPr>
        <p:blipFill>
          <a:blip r:embed="rId2"/>
          <a:stretch>
            <a:fillRect/>
          </a:stretch>
        </p:blipFill>
        <p:spPr>
          <a:xfrm>
            <a:off x="459959" y="746200"/>
            <a:ext cx="8031101" cy="8719771"/>
          </a:xfrm>
          <a:prstGeom prst="rect">
            <a:avLst/>
          </a:prstGeom>
        </p:spPr>
      </p:pic>
    </p:spTree>
    <p:extLst>
      <p:ext uri="{BB962C8B-B14F-4D97-AF65-F5344CB8AC3E}">
        <p14:creationId xmlns:p14="http://schemas.microsoft.com/office/powerpoint/2010/main" xmlns="" val="145439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398062" y="693631"/>
            <a:ext cx="15773400" cy="1988345"/>
          </a:xfrm>
        </p:spPr>
        <p:txBody>
          <a:bodyPr>
            <a:noAutofit/>
          </a:bodyPr>
          <a:lstStyle/>
          <a:p>
            <a:r>
              <a:rPr lang="es-ES" sz="5400" b="1" dirty="0">
                <a:latin typeface="+mn-lt"/>
              </a:rPr>
              <a:t>Agenda de Inmunización 2030</a:t>
            </a:r>
            <a:r>
              <a:rPr lang="es-ES" sz="2801" b="1" dirty="0"/>
              <a:t/>
            </a:r>
            <a:br>
              <a:rPr lang="es-ES" sz="2801" b="1" dirty="0"/>
            </a:br>
            <a:r>
              <a:rPr lang="es-ES" sz="2801" b="1" dirty="0"/>
              <a:t/>
            </a:r>
            <a:br>
              <a:rPr lang="es-ES" sz="2801" b="1" dirty="0"/>
            </a:br>
            <a:endParaRPr lang="en-US" sz="2801" b="1" dirty="0"/>
          </a:p>
        </p:txBody>
      </p:sp>
      <p:sp>
        <p:nvSpPr>
          <p:cNvPr id="5" name="Rectángulo 4"/>
          <p:cNvSpPr/>
          <p:nvPr/>
        </p:nvSpPr>
        <p:spPr>
          <a:xfrm>
            <a:off x="12750875" y="9373319"/>
            <a:ext cx="17528876" cy="646331"/>
          </a:xfrm>
          <a:prstGeom prst="rect">
            <a:avLst/>
          </a:prstGeom>
        </p:spPr>
        <p:txBody>
          <a:bodyPr wrap="square">
            <a:spAutoFit/>
          </a:bodyPr>
          <a:lstStyle/>
          <a:p>
            <a:r>
              <a:rPr lang="en-US" i="1" dirty="0"/>
              <a:t>https://www.paho.org/es/temas/seguridad-vacunas</a:t>
            </a:r>
          </a:p>
          <a:p>
            <a:endParaRPr lang="en-US" i="1" dirty="0"/>
          </a:p>
        </p:txBody>
      </p:sp>
      <p:pic>
        <p:nvPicPr>
          <p:cNvPr id="8" name="Imagen 7"/>
          <p:cNvPicPr>
            <a:picLocks noChangeAspect="1"/>
          </p:cNvPicPr>
          <p:nvPr/>
        </p:nvPicPr>
        <p:blipFill>
          <a:blip r:embed="rId2"/>
          <a:stretch>
            <a:fillRect/>
          </a:stretch>
        </p:blipFill>
        <p:spPr>
          <a:xfrm>
            <a:off x="13285100" y="1047000"/>
            <a:ext cx="3790845" cy="809282"/>
          </a:xfrm>
          <a:prstGeom prst="rect">
            <a:avLst/>
          </a:prstGeom>
        </p:spPr>
      </p:pic>
      <p:sp>
        <p:nvSpPr>
          <p:cNvPr id="10" name="Rectángulo redondeado 9"/>
          <p:cNvSpPr/>
          <p:nvPr/>
        </p:nvSpPr>
        <p:spPr>
          <a:xfrm>
            <a:off x="1473387" y="2636684"/>
            <a:ext cx="14642759" cy="1739321"/>
          </a:xfrm>
          <a:prstGeom prst="roundRect">
            <a:avLst/>
          </a:prstGeom>
          <a:noFill/>
          <a:ln>
            <a:solidFill>
              <a:srgbClr val="7030A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700"/>
          </a:p>
        </p:txBody>
      </p:sp>
      <p:sp>
        <p:nvSpPr>
          <p:cNvPr id="3" name="Flecha abajo 2"/>
          <p:cNvSpPr/>
          <p:nvPr/>
        </p:nvSpPr>
        <p:spPr>
          <a:xfrm>
            <a:off x="7740306" y="4681259"/>
            <a:ext cx="1257473" cy="901703"/>
          </a:xfrm>
          <a:prstGeom prst="downArrow">
            <a:avLst/>
          </a:prstGeom>
          <a:solidFill>
            <a:srgbClr val="7030A0"/>
          </a:solidFill>
          <a:ln>
            <a:solidFill>
              <a:srgbClr val="7030A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700" b="1">
              <a:ln w="22225">
                <a:solidFill>
                  <a:schemeClr val="accent2"/>
                </a:solidFill>
                <a:prstDash val="solid"/>
              </a:ln>
              <a:solidFill>
                <a:schemeClr val="accent2">
                  <a:lumMod val="40000"/>
                  <a:lumOff val="60000"/>
                </a:schemeClr>
              </a:solidFill>
            </a:endParaRPr>
          </a:p>
        </p:txBody>
      </p:sp>
      <p:sp>
        <p:nvSpPr>
          <p:cNvPr id="6" name="Rectángulo redondeado 5"/>
          <p:cNvSpPr/>
          <p:nvPr/>
        </p:nvSpPr>
        <p:spPr>
          <a:xfrm>
            <a:off x="2101299" y="5854794"/>
            <a:ext cx="13133718" cy="2078933"/>
          </a:xfrm>
          <a:prstGeom prst="roundRect">
            <a:avLst/>
          </a:prstGeom>
          <a:ln>
            <a:solidFill>
              <a:srgbClr val="7030A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s-ES" sz="3000" dirty="0"/>
              <a:t>El cumplimiento de esta meta exige, entre otras actividades</a:t>
            </a:r>
            <a:r>
              <a:rPr lang="es-ES" sz="3000" b="1" dirty="0"/>
              <a:t>, enfocarse en el monitoreo de la seguridad de las vacunas y de la vacunación</a:t>
            </a:r>
            <a:r>
              <a:rPr lang="es-ES" sz="3000" dirty="0"/>
              <a:t>, con el fin de garantizar la disponibilidad de una cadena de suministro de vacunas e insumos de calidad y con efectividad elevada.</a:t>
            </a:r>
            <a:endParaRPr lang="en-US" sz="3000" dirty="0"/>
          </a:p>
        </p:txBody>
      </p:sp>
      <p:sp>
        <p:nvSpPr>
          <p:cNvPr id="7" name="Rectángulo 6"/>
          <p:cNvSpPr/>
          <p:nvPr/>
        </p:nvSpPr>
        <p:spPr>
          <a:xfrm>
            <a:off x="1656835" y="2650552"/>
            <a:ext cx="14459310" cy="1200329"/>
          </a:xfrm>
          <a:prstGeom prst="rect">
            <a:avLst/>
          </a:prstGeom>
        </p:spPr>
        <p:txBody>
          <a:bodyPr wrap="square">
            <a:spAutoFit/>
          </a:bodyPr>
          <a:lstStyle/>
          <a:p>
            <a:pPr algn="ctr"/>
            <a:r>
              <a:rPr lang="es-ES" sz="3600" dirty="0"/>
              <a:t>Prioridad estratégica: la necesidad de elaborar programas de inmunización para la atención primaria de salud y la cobertura universal de salud. </a:t>
            </a:r>
            <a:endParaRPr lang="es-AR" sz="3600" dirty="0"/>
          </a:p>
        </p:txBody>
      </p:sp>
    </p:spTree>
    <p:extLst>
      <p:ext uri="{BB962C8B-B14F-4D97-AF65-F5344CB8AC3E}">
        <p14:creationId xmlns:p14="http://schemas.microsoft.com/office/powerpoint/2010/main" xmlns="" val="3184685886"/>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10160" y="510578"/>
            <a:ext cx="14467593" cy="1988345"/>
          </a:xfrm>
        </p:spPr>
        <p:txBody>
          <a:bodyPr>
            <a:normAutofit/>
          </a:bodyPr>
          <a:lstStyle/>
          <a:p>
            <a:r>
              <a:rPr lang="es-AR" sz="5400" b="1" dirty="0">
                <a:latin typeface="+mn-lt"/>
              </a:rPr>
              <a:t>Vacunación segura: Un trabajo interinstitucional </a:t>
            </a:r>
            <a:endParaRPr lang="en-US" sz="5400" b="1" dirty="0">
              <a:latin typeface="+mn-lt"/>
            </a:endParaRPr>
          </a:p>
        </p:txBody>
      </p:sp>
      <p:sp>
        <p:nvSpPr>
          <p:cNvPr id="3" name="Marcador de contenido 2"/>
          <p:cNvSpPr>
            <a:spLocks noGrp="1"/>
          </p:cNvSpPr>
          <p:nvPr>
            <p:ph idx="1"/>
          </p:nvPr>
        </p:nvSpPr>
        <p:spPr>
          <a:xfrm>
            <a:off x="717569" y="7680876"/>
            <a:ext cx="17220482" cy="1454003"/>
          </a:xfrm>
          <a:solidFill>
            <a:srgbClr val="D6BBEB"/>
          </a:solidFill>
        </p:spPr>
        <p:txBody>
          <a:bodyPr>
            <a:normAutofit/>
          </a:bodyPr>
          <a:lstStyle/>
          <a:p>
            <a:pPr marL="0" indent="0">
              <a:buNone/>
            </a:pPr>
            <a:r>
              <a:rPr lang="es-ES" sz="3000" dirty="0"/>
              <a:t>En la </a:t>
            </a:r>
            <a:r>
              <a:rPr lang="es-ES" sz="3000" b="1" dirty="0"/>
              <a:t>Región de las Américas</a:t>
            </a:r>
            <a:r>
              <a:rPr lang="es-ES" sz="3000" dirty="0"/>
              <a:t>, las vacunas han alcanzado niveles de aceptación y confianza bastante altas, en comparación con otras zonas del mundo. Sin embargo, el público general ha manifestado </a:t>
            </a:r>
            <a:r>
              <a:rPr lang="es-ES" sz="3000" b="1" dirty="0"/>
              <a:t>más dudas respecto a la seguridad de las vacunas que en su efectividad</a:t>
            </a:r>
            <a:r>
              <a:rPr lang="es-ES" sz="3000" dirty="0"/>
              <a:t>.</a:t>
            </a:r>
            <a:endParaRPr lang="en-US" sz="3000" dirty="0"/>
          </a:p>
        </p:txBody>
      </p:sp>
      <p:sp>
        <p:nvSpPr>
          <p:cNvPr id="6" name="Rectángulo 5"/>
          <p:cNvSpPr/>
          <p:nvPr/>
        </p:nvSpPr>
        <p:spPr>
          <a:xfrm>
            <a:off x="12046053" y="9722706"/>
            <a:ext cx="5891998" cy="415498"/>
          </a:xfrm>
          <a:prstGeom prst="rect">
            <a:avLst/>
          </a:prstGeom>
        </p:spPr>
        <p:txBody>
          <a:bodyPr wrap="none">
            <a:spAutoFit/>
          </a:bodyPr>
          <a:lstStyle/>
          <a:p>
            <a:r>
              <a:rPr lang="en-US" sz="2100" i="1" dirty="0"/>
              <a:t>https://www.paho.org/es/temas/seguridad-vacunas</a:t>
            </a:r>
          </a:p>
        </p:txBody>
      </p:sp>
      <p:pic>
        <p:nvPicPr>
          <p:cNvPr id="12" name="Imagen 11"/>
          <p:cNvPicPr>
            <a:picLocks noChangeAspect="1"/>
          </p:cNvPicPr>
          <p:nvPr/>
        </p:nvPicPr>
        <p:blipFill>
          <a:blip r:embed="rId3"/>
          <a:stretch>
            <a:fillRect/>
          </a:stretch>
        </p:blipFill>
        <p:spPr>
          <a:xfrm>
            <a:off x="1098281" y="2400555"/>
            <a:ext cx="8364374" cy="4811366"/>
          </a:xfrm>
          <a:prstGeom prst="rect">
            <a:avLst/>
          </a:prstGeom>
        </p:spPr>
      </p:pic>
      <p:sp>
        <p:nvSpPr>
          <p:cNvPr id="13" name="Rectángulo 12"/>
          <p:cNvSpPr/>
          <p:nvPr/>
        </p:nvSpPr>
        <p:spPr>
          <a:xfrm>
            <a:off x="9971503" y="2520996"/>
            <a:ext cx="5932655" cy="4524315"/>
          </a:xfrm>
          <a:prstGeom prst="rect">
            <a:avLst/>
          </a:prstGeom>
          <a:ln>
            <a:noFill/>
          </a:ln>
        </p:spPr>
        <p:txBody>
          <a:bodyPr wrap="square">
            <a:spAutoFit/>
          </a:bodyPr>
          <a:lstStyle/>
          <a:p>
            <a:r>
              <a:rPr lang="es-ES" sz="3600" dirty="0"/>
              <a:t>A lo largo del denominado ciclo de vida de la vacuna, existen distintas actividades previstas para verificar que se cumplen las prácticas de investigación clínica, de fabricación, de control y de regulación.</a:t>
            </a:r>
            <a:endParaRPr lang="es-AR" sz="3600" dirty="0"/>
          </a:p>
        </p:txBody>
      </p:sp>
    </p:spTree>
    <p:extLst>
      <p:ext uri="{BB962C8B-B14F-4D97-AF65-F5344CB8AC3E}">
        <p14:creationId xmlns:p14="http://schemas.microsoft.com/office/powerpoint/2010/main" xmlns="" val="999239365"/>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a:spLocks noGrp="1"/>
          </p:cNvSpPr>
          <p:nvPr>
            <p:ph type="title"/>
          </p:nvPr>
        </p:nvSpPr>
        <p:spPr>
          <a:xfrm>
            <a:off x="207818" y="720880"/>
            <a:ext cx="17872364" cy="1852554"/>
          </a:xfrm>
          <a:noFill/>
        </p:spPr>
        <p:txBody>
          <a:bodyPr>
            <a:normAutofit/>
          </a:bodyPr>
          <a:lstStyle/>
          <a:p>
            <a:pPr algn="ctr"/>
            <a:r>
              <a:rPr lang="es-ES" sz="4800" b="1" dirty="0">
                <a:latin typeface="+mn-lt"/>
              </a:rPr>
              <a:t>Efectos adversos supuestamente atribuibles a la vacunación e inmunización (ESAVI)</a:t>
            </a:r>
          </a:p>
        </p:txBody>
      </p:sp>
      <p:sp>
        <p:nvSpPr>
          <p:cNvPr id="14339" name="Rectangle 1027"/>
          <p:cNvSpPr>
            <a:spLocks noGrp="1" noChangeArrowheads="1"/>
          </p:cNvSpPr>
          <p:nvPr>
            <p:ph idx="1"/>
          </p:nvPr>
        </p:nvSpPr>
        <p:spPr>
          <a:xfrm>
            <a:off x="264042" y="2800044"/>
            <a:ext cx="18023958" cy="1380971"/>
          </a:xfrm>
          <a:solidFill>
            <a:srgbClr val="D6BBEB"/>
          </a:solidFill>
          <a:ln>
            <a:miter lim="800000"/>
            <a:headEnd/>
            <a:tailEnd/>
          </a:ln>
        </p:spPr>
        <p:txBody>
          <a:bodyPr rtlCol="0">
            <a:noAutofit/>
          </a:bodyPr>
          <a:lstStyle/>
          <a:p>
            <a:pPr marL="0">
              <a:lnSpc>
                <a:spcPct val="120000"/>
              </a:lnSpc>
              <a:spcBef>
                <a:spcPts val="0"/>
              </a:spcBef>
              <a:buNone/>
              <a:defRPr/>
            </a:pPr>
            <a:r>
              <a:rPr lang="es-ES_tradnl" altLang="en-US" sz="3200" dirty="0"/>
              <a:t>Se definen como todo cuadro clínico o evento que aparece luego de la administración de una vacuna y que supuestamente pueda atribuirse a la misma.</a:t>
            </a:r>
            <a:endParaRPr lang="es-ES" altLang="en-US" sz="401" dirty="0"/>
          </a:p>
        </p:txBody>
      </p:sp>
      <p:pic>
        <p:nvPicPr>
          <p:cNvPr id="2" name="Imagen 1"/>
          <p:cNvPicPr>
            <a:picLocks noChangeAspect="1"/>
          </p:cNvPicPr>
          <p:nvPr/>
        </p:nvPicPr>
        <p:blipFill>
          <a:blip r:embed="rId3"/>
          <a:stretch>
            <a:fillRect/>
          </a:stretch>
        </p:blipFill>
        <p:spPr>
          <a:xfrm>
            <a:off x="620162" y="4950311"/>
            <a:ext cx="3579102" cy="4637943"/>
          </a:xfrm>
          <a:prstGeom prst="rect">
            <a:avLst/>
          </a:prstGeom>
        </p:spPr>
      </p:pic>
      <p:sp>
        <p:nvSpPr>
          <p:cNvPr id="4" name="Rectángulo 3"/>
          <p:cNvSpPr/>
          <p:nvPr/>
        </p:nvSpPr>
        <p:spPr>
          <a:xfrm>
            <a:off x="4977026" y="9588254"/>
            <a:ext cx="6407588" cy="507831"/>
          </a:xfrm>
          <a:prstGeom prst="rect">
            <a:avLst/>
          </a:prstGeom>
        </p:spPr>
        <p:txBody>
          <a:bodyPr wrap="none">
            <a:spAutoFit/>
          </a:bodyPr>
          <a:lstStyle/>
          <a:p>
            <a:r>
              <a:rPr lang="es-AR" sz="2700" i="1" dirty="0">
                <a:solidFill>
                  <a:schemeClr val="bg1"/>
                </a:solidFill>
              </a:rPr>
              <a:t>https://iris.paho.org/handle/10665.2/55384</a:t>
            </a:r>
          </a:p>
        </p:txBody>
      </p:sp>
      <p:graphicFrame>
        <p:nvGraphicFramePr>
          <p:cNvPr id="6" name="Diagrama 5"/>
          <p:cNvGraphicFramePr/>
          <p:nvPr>
            <p:extLst>
              <p:ext uri="{D42A27DB-BD31-4B8C-83A1-F6EECF244321}">
                <p14:modId xmlns:p14="http://schemas.microsoft.com/office/powerpoint/2010/main" xmlns="" val="2864940600"/>
              </p:ext>
            </p:extLst>
          </p:nvPr>
        </p:nvGraphicFramePr>
        <p:xfrm>
          <a:off x="4062627" y="4803191"/>
          <a:ext cx="13444446" cy="64975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tángulo 4"/>
          <p:cNvSpPr/>
          <p:nvPr/>
        </p:nvSpPr>
        <p:spPr>
          <a:xfrm>
            <a:off x="4433865" y="4950311"/>
            <a:ext cx="12430410" cy="1200329"/>
          </a:xfrm>
          <a:prstGeom prst="rect">
            <a:avLst/>
          </a:prstGeom>
        </p:spPr>
        <p:txBody>
          <a:bodyPr wrap="square">
            <a:spAutoFit/>
          </a:bodyPr>
          <a:lstStyle/>
          <a:p>
            <a:r>
              <a:rPr lang="es-ES" sz="3600" dirty="0"/>
              <a:t>Existe una relación temporal pero no necesariamente tiene una relación causal con el proceso de vacunación o con la vacuna</a:t>
            </a:r>
            <a:endParaRPr lang="es-AR" sz="3600" dirty="0"/>
          </a:p>
        </p:txBody>
      </p:sp>
      <p:sp>
        <p:nvSpPr>
          <p:cNvPr id="7" name="Rectángulo 6">
            <a:extLst>
              <a:ext uri="{FF2B5EF4-FFF2-40B4-BE49-F238E27FC236}">
                <a16:creationId xmlns:a16="http://schemas.microsoft.com/office/drawing/2014/main" xmlns="" id="{55C1D081-6AF0-1D59-BB45-08BC060E5252}"/>
              </a:ext>
            </a:extLst>
          </p:cNvPr>
          <p:cNvSpPr/>
          <p:nvPr/>
        </p:nvSpPr>
        <p:spPr>
          <a:xfrm>
            <a:off x="12046053" y="9722706"/>
            <a:ext cx="5891998" cy="415498"/>
          </a:xfrm>
          <a:prstGeom prst="rect">
            <a:avLst/>
          </a:prstGeom>
        </p:spPr>
        <p:txBody>
          <a:bodyPr wrap="none">
            <a:spAutoFit/>
          </a:bodyPr>
          <a:lstStyle/>
          <a:p>
            <a:r>
              <a:rPr lang="en-US" sz="2100" i="1" dirty="0"/>
              <a:t>https://www.paho.org/es/temas/seguridad-vacunas</a:t>
            </a:r>
          </a:p>
        </p:txBody>
      </p:sp>
    </p:spTree>
    <p:extLst>
      <p:ext uri="{BB962C8B-B14F-4D97-AF65-F5344CB8AC3E}">
        <p14:creationId xmlns:p14="http://schemas.microsoft.com/office/powerpoint/2010/main" xmlns="" val="1610541936"/>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08654" y="387867"/>
            <a:ext cx="15773400" cy="1988345"/>
          </a:xfrm>
        </p:spPr>
        <p:txBody>
          <a:bodyPr>
            <a:normAutofit/>
          </a:bodyPr>
          <a:lstStyle/>
          <a:p>
            <a:r>
              <a:rPr lang="es-AR" sz="4800" b="1" dirty="0">
                <a:latin typeface="+mn-lt"/>
              </a:rPr>
              <a:t>ESAVI: clasificación según su causa </a:t>
            </a:r>
          </a:p>
        </p:txBody>
      </p:sp>
      <p:pic>
        <p:nvPicPr>
          <p:cNvPr id="11" name="Imagen 10">
            <a:extLst>
              <a:ext uri="{FF2B5EF4-FFF2-40B4-BE49-F238E27FC236}">
                <a16:creationId xmlns:a16="http://schemas.microsoft.com/office/drawing/2014/main" xmlns="" id="{AA7A4474-3357-20BC-7C81-061FAD0B5263}"/>
              </a:ext>
            </a:extLst>
          </p:cNvPr>
          <p:cNvPicPr>
            <a:picLocks noChangeAspect="1"/>
          </p:cNvPicPr>
          <p:nvPr/>
        </p:nvPicPr>
        <p:blipFill>
          <a:blip r:embed="rId2"/>
          <a:stretch>
            <a:fillRect/>
          </a:stretch>
        </p:blipFill>
        <p:spPr>
          <a:xfrm>
            <a:off x="2631851" y="1741158"/>
            <a:ext cx="13024297" cy="7330062"/>
          </a:xfrm>
          <a:prstGeom prst="rect">
            <a:avLst/>
          </a:prstGeom>
        </p:spPr>
      </p:pic>
      <p:sp>
        <p:nvSpPr>
          <p:cNvPr id="12" name="Rectángulo 11">
            <a:extLst>
              <a:ext uri="{FF2B5EF4-FFF2-40B4-BE49-F238E27FC236}">
                <a16:creationId xmlns:a16="http://schemas.microsoft.com/office/drawing/2014/main" xmlns="" id="{528B93EA-F132-95DE-F5B7-12B5021473DE}"/>
              </a:ext>
            </a:extLst>
          </p:cNvPr>
          <p:cNvSpPr/>
          <p:nvPr/>
        </p:nvSpPr>
        <p:spPr>
          <a:xfrm>
            <a:off x="12046053" y="9722706"/>
            <a:ext cx="5891998" cy="415498"/>
          </a:xfrm>
          <a:prstGeom prst="rect">
            <a:avLst/>
          </a:prstGeom>
        </p:spPr>
        <p:txBody>
          <a:bodyPr wrap="none">
            <a:spAutoFit/>
          </a:bodyPr>
          <a:lstStyle/>
          <a:p>
            <a:r>
              <a:rPr lang="en-US" sz="2100" i="1" dirty="0"/>
              <a:t>https://www.paho.org/es/temas/seguridad-vacunas</a:t>
            </a:r>
          </a:p>
        </p:txBody>
      </p:sp>
    </p:spTree>
    <p:extLst>
      <p:ext uri="{BB962C8B-B14F-4D97-AF65-F5344CB8AC3E}">
        <p14:creationId xmlns:p14="http://schemas.microsoft.com/office/powerpoint/2010/main" xmlns="" val="2044186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extLst>
              <p:ext uri="{D42A27DB-BD31-4B8C-83A1-F6EECF244321}">
                <p14:modId xmlns:p14="http://schemas.microsoft.com/office/powerpoint/2010/main" xmlns="" val="3224461050"/>
              </p:ext>
            </p:extLst>
          </p:nvPr>
        </p:nvGraphicFramePr>
        <p:xfrm>
          <a:off x="325369" y="-1075872"/>
          <a:ext cx="17667839" cy="8881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xmlns="" id="{CBF9D586-3980-0C28-4956-9521C9CB2ABA}"/>
              </a:ext>
            </a:extLst>
          </p:cNvPr>
          <p:cNvPicPr>
            <a:picLocks noChangeAspect="1"/>
          </p:cNvPicPr>
          <p:nvPr/>
        </p:nvPicPr>
        <p:blipFill>
          <a:blip r:embed="rId7"/>
          <a:srcRect t="8353"/>
          <a:stretch>
            <a:fillRect/>
          </a:stretch>
        </p:blipFill>
        <p:spPr>
          <a:xfrm>
            <a:off x="1196388" y="1056068"/>
            <a:ext cx="15925800" cy="8214307"/>
          </a:xfrm>
          <a:prstGeom prst="rect">
            <a:avLst/>
          </a:prstGeom>
        </p:spPr>
      </p:pic>
      <p:sp>
        <p:nvSpPr>
          <p:cNvPr id="3" name="CuadroTexto 2">
            <a:extLst>
              <a:ext uri="{FF2B5EF4-FFF2-40B4-BE49-F238E27FC236}">
                <a16:creationId xmlns:a16="http://schemas.microsoft.com/office/drawing/2014/main" xmlns="" id="{7371D0BD-394D-3EA5-69CA-1BCE2B2274E6}"/>
              </a:ext>
            </a:extLst>
          </p:cNvPr>
          <p:cNvSpPr txBox="1"/>
          <p:nvPr/>
        </p:nvSpPr>
        <p:spPr>
          <a:xfrm>
            <a:off x="4572000" y="4419531"/>
            <a:ext cx="9144000" cy="369332"/>
          </a:xfrm>
          <a:prstGeom prst="rect">
            <a:avLst/>
          </a:prstGeom>
          <a:noFill/>
        </p:spPr>
        <p:txBody>
          <a:bodyPr wrap="square">
            <a:spAutoFit/>
          </a:bodyPr>
          <a:lstStyle/>
          <a:p>
            <a:endParaRPr lang="es-AR" dirty="0"/>
          </a:p>
        </p:txBody>
      </p:sp>
      <p:sp>
        <p:nvSpPr>
          <p:cNvPr id="9" name="Rectángulo 8">
            <a:extLst>
              <a:ext uri="{FF2B5EF4-FFF2-40B4-BE49-F238E27FC236}">
                <a16:creationId xmlns:a16="http://schemas.microsoft.com/office/drawing/2014/main" xmlns="" id="{F6FFAFBC-B108-8792-FADC-886A32020110}"/>
              </a:ext>
            </a:extLst>
          </p:cNvPr>
          <p:cNvSpPr/>
          <p:nvPr/>
        </p:nvSpPr>
        <p:spPr>
          <a:xfrm>
            <a:off x="12046053" y="9722706"/>
            <a:ext cx="5891998" cy="415498"/>
          </a:xfrm>
          <a:prstGeom prst="rect">
            <a:avLst/>
          </a:prstGeom>
        </p:spPr>
        <p:txBody>
          <a:bodyPr wrap="none">
            <a:spAutoFit/>
          </a:bodyPr>
          <a:lstStyle/>
          <a:p>
            <a:r>
              <a:rPr lang="en-US" sz="2100" i="1" dirty="0"/>
              <a:t>https://www.paho.org/es/temas/seguridad-vacunas</a:t>
            </a:r>
          </a:p>
        </p:txBody>
      </p:sp>
    </p:spTree>
    <p:extLst>
      <p:ext uri="{BB962C8B-B14F-4D97-AF65-F5344CB8AC3E}">
        <p14:creationId xmlns:p14="http://schemas.microsoft.com/office/powerpoint/2010/main" xmlns="" val="885736094"/>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d55f1d92c7_0_416"/>
          <p:cNvSpPr txBox="1"/>
          <p:nvPr/>
        </p:nvSpPr>
        <p:spPr>
          <a:xfrm>
            <a:off x="1604135" y="1521288"/>
            <a:ext cx="16016400" cy="14249866"/>
          </a:xfrm>
          <a:prstGeom prst="rect">
            <a:avLst/>
          </a:prstGeom>
          <a:noFill/>
          <a:ln>
            <a:noFill/>
          </a:ln>
        </p:spPr>
        <p:txBody>
          <a:bodyPr spcFirstLastPara="1" wrap="square" lIns="182850" tIns="182850" rIns="182850" bIns="182850" anchor="t" anchorCtr="0">
            <a:spAutoFit/>
          </a:bodyPr>
          <a:lstStyle/>
          <a:p>
            <a:r>
              <a:rPr lang="es" sz="3799" b="1" dirty="0">
                <a:latin typeface="Calibri"/>
                <a:ea typeface="Calibri"/>
                <a:cs typeface="Calibri"/>
                <a:sym typeface="Calibri"/>
              </a:rPr>
              <a:t>¿Es la fiebre una asociación temporal o causal con la vacunación?</a:t>
            </a:r>
          </a:p>
          <a:p>
            <a:endParaRPr lang="es" sz="3600" dirty="0">
              <a:latin typeface="Calibri"/>
              <a:ea typeface="Calibri"/>
              <a:cs typeface="Calibri"/>
              <a:sym typeface="Calibri"/>
            </a:endParaRPr>
          </a:p>
          <a:p>
            <a:endParaRPr lang="es" sz="3600" dirty="0">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lang="es" sz="3600" dirty="0">
              <a:solidFill>
                <a:schemeClr val="lt1"/>
              </a:solidFill>
              <a:latin typeface="Calibri"/>
              <a:ea typeface="Calibri"/>
              <a:cs typeface="Calibri"/>
              <a:sym typeface="Calibri"/>
            </a:endParaRPr>
          </a:p>
          <a:p>
            <a:endParaRPr sz="3600" dirty="0">
              <a:solidFill>
                <a:schemeClr val="lt1"/>
              </a:solidFill>
              <a:latin typeface="Calibri"/>
              <a:ea typeface="Calibri"/>
              <a:cs typeface="Calibri"/>
              <a:sym typeface="Calibri"/>
            </a:endParaRPr>
          </a:p>
        </p:txBody>
      </p:sp>
      <p:sp>
        <p:nvSpPr>
          <p:cNvPr id="3" name="Google Shape;107;gd55f1d92c7_0_260"/>
          <p:cNvSpPr txBox="1"/>
          <p:nvPr/>
        </p:nvSpPr>
        <p:spPr>
          <a:xfrm>
            <a:off x="5645314" y="321020"/>
            <a:ext cx="15848400" cy="1200268"/>
          </a:xfrm>
          <a:prstGeom prst="rect">
            <a:avLst/>
          </a:prstGeom>
          <a:noFill/>
          <a:ln>
            <a:noFill/>
          </a:ln>
        </p:spPr>
        <p:txBody>
          <a:bodyPr spcFirstLastPara="1" wrap="square" lIns="182850" tIns="182850" rIns="182850" bIns="182850" anchor="t" anchorCtr="0">
            <a:spAutoFit/>
          </a:bodyPr>
          <a:lstStyle/>
          <a:p>
            <a:r>
              <a:rPr lang="es" sz="5400" b="1" dirty="0">
                <a:latin typeface="Calibri" panose="020F0502020204030204" pitchFamily="34" charset="0"/>
                <a:ea typeface="Calibri" panose="020F0502020204030204" pitchFamily="34" charset="0"/>
                <a:cs typeface="Calibri" panose="020F0502020204030204" pitchFamily="34" charset="0"/>
              </a:rPr>
              <a:t>Fiebre por vacunas</a:t>
            </a:r>
            <a:endParaRPr sz="54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Rectángulo 5"/>
          <p:cNvSpPr/>
          <p:nvPr/>
        </p:nvSpPr>
        <p:spPr>
          <a:xfrm>
            <a:off x="12232023" y="9565870"/>
            <a:ext cx="14272028" cy="400110"/>
          </a:xfrm>
          <a:prstGeom prst="rect">
            <a:avLst/>
          </a:prstGeom>
        </p:spPr>
        <p:txBody>
          <a:bodyPr wrap="square">
            <a:spAutoFit/>
          </a:bodyPr>
          <a:lstStyle/>
          <a:p>
            <a:r>
              <a:rPr lang="en-US" sz="2000" i="1" dirty="0" err="1"/>
              <a:t>Plotkin</a:t>
            </a:r>
            <a:r>
              <a:rPr lang="en-US" sz="2000" i="1" dirty="0"/>
              <a:t> S. Vaccines. 6</a:t>
            </a:r>
            <a:r>
              <a:rPr lang="en-US" sz="2000" i="1" baseline="30000" dirty="0"/>
              <a:t>th</a:t>
            </a:r>
            <a:r>
              <a:rPr lang="en-US" sz="2000" i="1" dirty="0"/>
              <a:t> Edition </a:t>
            </a:r>
            <a:endParaRPr lang="es-AR" sz="2000" i="1" dirty="0"/>
          </a:p>
        </p:txBody>
      </p:sp>
      <p:pic>
        <p:nvPicPr>
          <p:cNvPr id="5" name="Imagen 4">
            <a:extLst>
              <a:ext uri="{FF2B5EF4-FFF2-40B4-BE49-F238E27FC236}">
                <a16:creationId xmlns:a16="http://schemas.microsoft.com/office/drawing/2014/main" xmlns="" id="{94C4E566-5C2F-2753-A5F5-F8AD94461AAC}"/>
              </a:ext>
            </a:extLst>
          </p:cNvPr>
          <p:cNvPicPr>
            <a:picLocks noChangeAspect="1"/>
          </p:cNvPicPr>
          <p:nvPr/>
        </p:nvPicPr>
        <p:blipFill>
          <a:blip r:embed="rId3"/>
          <a:stretch>
            <a:fillRect/>
          </a:stretch>
        </p:blipFill>
        <p:spPr>
          <a:xfrm>
            <a:off x="1990997" y="2503888"/>
            <a:ext cx="12547963" cy="7061982"/>
          </a:xfrm>
          <a:prstGeom prst="rect">
            <a:avLst/>
          </a:prstGeom>
        </p:spPr>
      </p:pic>
    </p:spTree>
    <p:extLst>
      <p:ext uri="{BB962C8B-B14F-4D97-AF65-F5344CB8AC3E}">
        <p14:creationId xmlns:p14="http://schemas.microsoft.com/office/powerpoint/2010/main" xmlns="" val="3099011644"/>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2" name="Google Shape;107;gd55f1d92c7_0_260"/>
          <p:cNvSpPr txBox="1"/>
          <p:nvPr/>
        </p:nvSpPr>
        <p:spPr>
          <a:xfrm>
            <a:off x="3890831" y="447431"/>
            <a:ext cx="11278632" cy="1015602"/>
          </a:xfrm>
          <a:prstGeom prst="rect">
            <a:avLst/>
          </a:prstGeom>
          <a:noFill/>
          <a:ln>
            <a:noFill/>
          </a:ln>
        </p:spPr>
        <p:txBody>
          <a:bodyPr spcFirstLastPara="1" wrap="square" lIns="182850" tIns="182850" rIns="182850" bIns="182850" anchor="t" anchorCtr="0">
            <a:spAutoFit/>
          </a:bodyPr>
          <a:lstStyle/>
          <a:p>
            <a:r>
              <a:rPr lang="es-AR" sz="4200" b="1" dirty="0">
                <a:ea typeface="+mj-ea"/>
                <a:cs typeface="+mj-cs"/>
              </a:rPr>
              <a:t>Cronología de la fiebre por vacunas</a:t>
            </a:r>
          </a:p>
        </p:txBody>
      </p:sp>
      <p:sp>
        <p:nvSpPr>
          <p:cNvPr id="19" name="Rectángulo 18"/>
          <p:cNvSpPr/>
          <p:nvPr/>
        </p:nvSpPr>
        <p:spPr>
          <a:xfrm>
            <a:off x="5539803" y="9680750"/>
            <a:ext cx="14272028" cy="400110"/>
          </a:xfrm>
          <a:prstGeom prst="rect">
            <a:avLst/>
          </a:prstGeom>
        </p:spPr>
        <p:txBody>
          <a:bodyPr wrap="square">
            <a:spAutoFit/>
          </a:bodyPr>
          <a:lstStyle/>
          <a:p>
            <a:r>
              <a:rPr lang="en-US" sz="2000" i="1" dirty="0" err="1"/>
              <a:t>Plotkin</a:t>
            </a:r>
            <a:r>
              <a:rPr lang="en-US" sz="2000" i="1" dirty="0"/>
              <a:t> S. Vaccines. 6</a:t>
            </a:r>
            <a:r>
              <a:rPr lang="en-US" sz="2000" i="1" baseline="30000" dirty="0"/>
              <a:t>th</a:t>
            </a:r>
            <a:r>
              <a:rPr lang="en-US" sz="2000" i="1" dirty="0"/>
              <a:t> Edition </a:t>
            </a:r>
            <a:endParaRPr lang="es-AR" sz="2000" i="1" dirty="0"/>
          </a:p>
        </p:txBody>
      </p:sp>
      <p:pic>
        <p:nvPicPr>
          <p:cNvPr id="6" name="Imagen 5">
            <a:extLst>
              <a:ext uri="{FF2B5EF4-FFF2-40B4-BE49-F238E27FC236}">
                <a16:creationId xmlns:a16="http://schemas.microsoft.com/office/drawing/2014/main" xmlns="" id="{6AFF5694-921A-4493-B084-5A34178141CC}"/>
              </a:ext>
            </a:extLst>
          </p:cNvPr>
          <p:cNvPicPr>
            <a:picLocks noChangeAspect="1"/>
          </p:cNvPicPr>
          <p:nvPr/>
        </p:nvPicPr>
        <p:blipFill>
          <a:blip r:embed="rId3"/>
          <a:srcRect t="3943"/>
          <a:stretch>
            <a:fillRect/>
          </a:stretch>
        </p:blipFill>
        <p:spPr>
          <a:xfrm>
            <a:off x="1181100" y="1518771"/>
            <a:ext cx="15097796" cy="8161979"/>
          </a:xfrm>
          <a:prstGeom prst="rect">
            <a:avLst/>
          </a:prstGeom>
        </p:spPr>
      </p:pic>
    </p:spTree>
    <p:extLst>
      <p:ext uri="{BB962C8B-B14F-4D97-AF65-F5344CB8AC3E}">
        <p14:creationId xmlns:p14="http://schemas.microsoft.com/office/powerpoint/2010/main" xmlns="" val="1665343667"/>
      </p:ext>
    </p:extLst>
  </p:cSld>
  <p:clrMapOvr>
    <a:masterClrMapping/>
  </p:clrMapOvr>
  <mc:AlternateContent xmlns:mc="http://schemas.openxmlformats.org/markup-compatibility/2006">
    <mc:Choice xmlns:p14="http://schemas.microsoft.com/office/powerpoint/2010/main" xmlns="" Requires="p14">
      <p:transition spd="slow" p14:dur="1500" advClick="0"/>
    </mc:Choice>
    <mc:Fallback>
      <p:transition spd="slow" advClick="0"/>
    </mc:Fallback>
  </mc:AlternateContent>
</p:sld>
</file>

<file path=ppt/theme/theme1.xml><?xml version="1.0" encoding="utf-8"?>
<a:theme xmlns:a="http://schemas.openxmlformats.org/drawingml/2006/main" name="2_Tema1">
  <a:themeElements>
    <a:clrScheme name="Office 2013 - Tema de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de 2022">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de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ema1" id="{758E39D6-5D80-49AF-AA58-5670F8899E07}" vid="{D7544714-AFE2-4200-BE89-4028DF166F5C}"/>
    </a:ext>
  </a:extLst>
</a:theme>
</file>

<file path=ppt/theme/theme2.xml><?xml version="1.0" encoding="utf-8"?>
<a:theme xmlns:a="http://schemas.openxmlformats.org/drawingml/2006/main" name="3_Tema1">
  <a:themeElements>
    <a:clrScheme name="Office 2013 - Tema de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de 2022">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de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ema1" id="{758E39D6-5D80-49AF-AA58-5670F8899E07}" vid="{D7544714-AFE2-4200-BE89-4028DF166F5C}"/>
    </a:ext>
  </a:extLst>
</a:theme>
</file>

<file path=ppt/theme/theme3.xml><?xml version="1.0" encoding="utf-8"?>
<a:theme xmlns:a="http://schemas.openxmlformats.org/drawingml/2006/main" name="1_Tema1">
  <a:themeElements>
    <a:clrScheme name="Office 2013 - Tema de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de 2022">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de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ema1" id="{758E39D6-5D80-49AF-AA58-5670F8899E07}" vid="{D7544714-AFE2-4200-BE89-4028DF166F5C}"/>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289</TotalTime>
  <Words>2234</Words>
  <Application>Microsoft Office PowerPoint</Application>
  <PresentationFormat>Personalizado</PresentationFormat>
  <Paragraphs>200</Paragraphs>
  <Slides>29</Slides>
  <Notes>14</Notes>
  <HiddenSlides>0</HiddenSlides>
  <MMClips>0</MMClips>
  <ScaleCrop>false</ScaleCrop>
  <HeadingPairs>
    <vt:vector size="4" baseType="variant">
      <vt:variant>
        <vt:lpstr>Tema</vt:lpstr>
      </vt:variant>
      <vt:variant>
        <vt:i4>3</vt:i4>
      </vt:variant>
      <vt:variant>
        <vt:lpstr>Títulos de diapositiva</vt:lpstr>
      </vt:variant>
      <vt:variant>
        <vt:i4>29</vt:i4>
      </vt:variant>
    </vt:vector>
  </HeadingPairs>
  <TitlesOfParts>
    <vt:vector size="32" baseType="lpstr">
      <vt:lpstr>2_Tema1</vt:lpstr>
      <vt:lpstr>3_Tema1</vt:lpstr>
      <vt:lpstr>1_Tema1</vt:lpstr>
      <vt:lpstr>Diapositiva 1</vt:lpstr>
      <vt:lpstr>Diapositiva 2</vt:lpstr>
      <vt:lpstr>Agenda de Inmunización 2030  </vt:lpstr>
      <vt:lpstr>Vacunación segura: Un trabajo interinstitucional </vt:lpstr>
      <vt:lpstr>Efectos adversos supuestamente atribuibles a la vacunación e inmunización (ESAVI)</vt:lpstr>
      <vt:lpstr>ESAVI: clasificación según su causa </vt:lpstr>
      <vt:lpstr>Diapositiva 7</vt:lpstr>
      <vt:lpstr>Diapositiva 8</vt:lpstr>
      <vt:lpstr>Diapositiva 9</vt:lpstr>
      <vt:lpstr>Diapositiva 10</vt:lpstr>
      <vt:lpstr>Diapositiva 11</vt:lpstr>
      <vt:lpstr>Reacciones alérgicas por vacunas: clasificación</vt:lpstr>
      <vt:lpstr>Diapositiva 13</vt:lpstr>
      <vt:lpstr>Diapositiva 14</vt:lpstr>
      <vt:lpstr>Diapositiva 15</vt:lpstr>
      <vt:lpstr>Diapositiva 16</vt:lpstr>
      <vt:lpstr>¿Que ESAVIs deben notificarse al sistema de vigilancia de ESAVIs? </vt:lpstr>
      <vt:lpstr>¿Qué hay detrás de un reporte de un ESAVI?</vt:lpstr>
      <vt:lpstr>Clasificación de un evento (OMS)</vt:lpstr>
      <vt:lpstr>Evolución de los programas de Inmunización</vt:lpstr>
      <vt:lpstr>Vacunación  </vt:lpstr>
      <vt:lpstr>Contraindicaciones comunes</vt:lpstr>
      <vt:lpstr>Precauciones  Riesgo aumentado de reacción seria a la vacuna o respuesta a la vacuna disminuida</vt:lpstr>
      <vt:lpstr>Situaciones especiales</vt:lpstr>
      <vt:lpstr>Falsas contraindicaciones</vt:lpstr>
      <vt:lpstr>Comunicación con el paciente y la familia ante eventos adversos </vt:lpstr>
      <vt:lpstr>Comunicación efectiva con el paciente y la familia ante un ESAVIs</vt:lpstr>
      <vt:lpstr>Conclusiones</vt:lpstr>
      <vt:lpstr>Diapositiva 29</vt:lpstr>
    </vt:vector>
  </TitlesOfParts>
  <Company>PptxGenJS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usuario</cp:lastModifiedBy>
  <cp:revision>3</cp:revision>
  <dcterms:created xsi:type="dcterms:W3CDTF">2026-06-05T12:56:00Z</dcterms:created>
  <dcterms:modified xsi:type="dcterms:W3CDTF">2026-08-09T22:36:28Z</dcterms:modified>
</cp:coreProperties>
</file>