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59" r:id="rId5"/>
    <p:sldId id="258" r:id="rId6"/>
    <p:sldId id="264" r:id="rId7"/>
    <p:sldId id="262" r:id="rId8"/>
    <p:sldId id="288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8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5" r:id="rId25"/>
    <p:sldId id="278" r:id="rId26"/>
    <p:sldId id="284" r:id="rId27"/>
    <p:sldId id="279" r:id="rId28"/>
    <p:sldId id="280" r:id="rId29"/>
    <p:sldId id="290" r:id="rId30"/>
    <p:sldId id="286" r:id="rId31"/>
    <p:sldId id="281" r:id="rId32"/>
    <p:sldId id="287" r:id="rId33"/>
    <p:sldId id="282" r:id="rId34"/>
    <p:sldId id="291" r:id="rId35"/>
    <p:sldId id="292" r:id="rId36"/>
    <p:sldId id="293" r:id="rId37"/>
    <p:sldId id="294" r:id="rId38"/>
    <p:sldId id="28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209CD-8279-4A51-9409-6FC0213AB61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FB9B95-19E2-4F53-B437-E46FE466BFC1}">
      <dgm:prSet/>
      <dgm:spPr/>
      <dgm:t>
        <a:bodyPr/>
        <a:lstStyle/>
        <a:p>
          <a:r>
            <a:rPr lang="es-AR"/>
            <a:t>Grupo de enfermedades</a:t>
          </a:r>
          <a:endParaRPr lang="en-US"/>
        </a:p>
      </dgm:t>
    </dgm:pt>
    <dgm:pt modelId="{85567A4E-8B0C-451D-ACE1-BF9792BFA551}" type="parTrans" cxnId="{3C4E7131-26D9-4C32-B881-EBF0294FCA4E}">
      <dgm:prSet/>
      <dgm:spPr/>
      <dgm:t>
        <a:bodyPr/>
        <a:lstStyle/>
        <a:p>
          <a:endParaRPr lang="en-US"/>
        </a:p>
      </dgm:t>
    </dgm:pt>
    <dgm:pt modelId="{E637B18E-AB51-47F0-B783-4B49258C0154}" type="sibTrans" cxnId="{3C4E7131-26D9-4C32-B881-EBF0294FCA4E}">
      <dgm:prSet/>
      <dgm:spPr/>
      <dgm:t>
        <a:bodyPr/>
        <a:lstStyle/>
        <a:p>
          <a:endParaRPr lang="en-US"/>
        </a:p>
      </dgm:t>
    </dgm:pt>
    <dgm:pt modelId="{D4C05C9A-D509-431E-AADD-1DF9B696CE70}">
      <dgm:prSet/>
      <dgm:spPr/>
      <dgm:t>
        <a:bodyPr/>
        <a:lstStyle/>
        <a:p>
          <a:r>
            <a:rPr lang="es-AR"/>
            <a:t>Se presenta cuando una célula o grupo de células comienza a multiplicarse y crecer de manera descontrolada anulando a las células normales que la rodean.</a:t>
          </a:r>
          <a:endParaRPr lang="en-US"/>
        </a:p>
      </dgm:t>
    </dgm:pt>
    <dgm:pt modelId="{E7250289-8C18-420C-9A75-8B708DE51AB6}" type="parTrans" cxnId="{CBEBAC00-A14E-461E-B943-D5B416033A50}">
      <dgm:prSet/>
      <dgm:spPr/>
      <dgm:t>
        <a:bodyPr/>
        <a:lstStyle/>
        <a:p>
          <a:endParaRPr lang="en-US"/>
        </a:p>
      </dgm:t>
    </dgm:pt>
    <dgm:pt modelId="{F7C705D8-DBED-4091-9743-DEF471579E7B}" type="sibTrans" cxnId="{CBEBAC00-A14E-461E-B943-D5B416033A50}">
      <dgm:prSet/>
      <dgm:spPr/>
      <dgm:t>
        <a:bodyPr/>
        <a:lstStyle/>
        <a:p>
          <a:endParaRPr lang="en-US"/>
        </a:p>
      </dgm:t>
    </dgm:pt>
    <dgm:pt modelId="{37124B32-05F0-4B0C-8BE7-F2FF214CE28A}">
      <dgm:prSet/>
      <dgm:spPr/>
      <dgm:t>
        <a:bodyPr/>
        <a:lstStyle/>
        <a:p>
          <a:r>
            <a:rPr lang="es-AR"/>
            <a:t>Poseen la capacidad de invadir órganos vecinos como órganos alejados.</a:t>
          </a:r>
          <a:endParaRPr lang="en-US"/>
        </a:p>
      </dgm:t>
    </dgm:pt>
    <dgm:pt modelId="{0A9FB721-EA88-48A6-936A-ABC091843557}" type="parTrans" cxnId="{68A05E2D-3EDE-492D-9CE3-B761FE093DD4}">
      <dgm:prSet/>
      <dgm:spPr/>
      <dgm:t>
        <a:bodyPr/>
        <a:lstStyle/>
        <a:p>
          <a:endParaRPr lang="en-US"/>
        </a:p>
      </dgm:t>
    </dgm:pt>
    <dgm:pt modelId="{1FCDBBFD-C2F0-4E03-92AF-D523E3BDABFD}" type="sibTrans" cxnId="{68A05E2D-3EDE-492D-9CE3-B761FE093DD4}">
      <dgm:prSet/>
      <dgm:spPr/>
      <dgm:t>
        <a:bodyPr/>
        <a:lstStyle/>
        <a:p>
          <a:endParaRPr lang="en-US"/>
        </a:p>
      </dgm:t>
    </dgm:pt>
    <dgm:pt modelId="{BE5D3FA7-93E9-4A63-9A13-28D9420930AF}">
      <dgm:prSet/>
      <dgm:spPr/>
      <dgm:t>
        <a:bodyPr/>
        <a:lstStyle/>
        <a:p>
          <a:r>
            <a:rPr lang="es-AR"/>
            <a:t>En los niños se produce con mucha mayor rapidez.</a:t>
          </a:r>
          <a:endParaRPr lang="en-US"/>
        </a:p>
      </dgm:t>
    </dgm:pt>
    <dgm:pt modelId="{68E3EE6D-D1C2-40E9-95AD-4BFA74239E15}" type="parTrans" cxnId="{636E4E03-F6CD-4853-BCBE-9A9549CB044F}">
      <dgm:prSet/>
      <dgm:spPr/>
      <dgm:t>
        <a:bodyPr/>
        <a:lstStyle/>
        <a:p>
          <a:endParaRPr lang="en-US"/>
        </a:p>
      </dgm:t>
    </dgm:pt>
    <dgm:pt modelId="{88DBB88E-A0C4-4A51-AEDC-C8903C32DA39}" type="sibTrans" cxnId="{636E4E03-F6CD-4853-BCBE-9A9549CB044F}">
      <dgm:prSet/>
      <dgm:spPr/>
      <dgm:t>
        <a:bodyPr/>
        <a:lstStyle/>
        <a:p>
          <a:endParaRPr lang="en-US"/>
        </a:p>
      </dgm:t>
    </dgm:pt>
    <dgm:pt modelId="{A9D6BD06-6148-4AC0-889B-5D92695C5132}" type="pres">
      <dgm:prSet presAssocID="{230209CD-8279-4A51-9409-6FC0213AB61D}" presName="outerComposite" presStyleCnt="0">
        <dgm:presLayoutVars>
          <dgm:chMax val="5"/>
          <dgm:dir/>
          <dgm:resizeHandles val="exact"/>
        </dgm:presLayoutVars>
      </dgm:prSet>
      <dgm:spPr/>
    </dgm:pt>
    <dgm:pt modelId="{7130C701-B878-4115-AE0E-22698C905D05}" type="pres">
      <dgm:prSet presAssocID="{230209CD-8279-4A51-9409-6FC0213AB61D}" presName="dummyMaxCanvas" presStyleCnt="0">
        <dgm:presLayoutVars/>
      </dgm:prSet>
      <dgm:spPr/>
    </dgm:pt>
    <dgm:pt modelId="{5ABF75BC-F0CA-482A-97FC-1AAD76DCE264}" type="pres">
      <dgm:prSet presAssocID="{230209CD-8279-4A51-9409-6FC0213AB61D}" presName="FourNodes_1" presStyleLbl="node1" presStyleIdx="0" presStyleCnt="4">
        <dgm:presLayoutVars>
          <dgm:bulletEnabled val="1"/>
        </dgm:presLayoutVars>
      </dgm:prSet>
      <dgm:spPr/>
    </dgm:pt>
    <dgm:pt modelId="{F8DEBF35-C775-4895-AD24-AA66521A2668}" type="pres">
      <dgm:prSet presAssocID="{230209CD-8279-4A51-9409-6FC0213AB61D}" presName="FourNodes_2" presStyleLbl="node1" presStyleIdx="1" presStyleCnt="4">
        <dgm:presLayoutVars>
          <dgm:bulletEnabled val="1"/>
        </dgm:presLayoutVars>
      </dgm:prSet>
      <dgm:spPr/>
    </dgm:pt>
    <dgm:pt modelId="{A24EB22E-A314-44E7-83E4-72FDE9131F38}" type="pres">
      <dgm:prSet presAssocID="{230209CD-8279-4A51-9409-6FC0213AB61D}" presName="FourNodes_3" presStyleLbl="node1" presStyleIdx="2" presStyleCnt="4">
        <dgm:presLayoutVars>
          <dgm:bulletEnabled val="1"/>
        </dgm:presLayoutVars>
      </dgm:prSet>
      <dgm:spPr/>
    </dgm:pt>
    <dgm:pt modelId="{B101D7FE-61E8-4702-A3C2-985CD7401AED}" type="pres">
      <dgm:prSet presAssocID="{230209CD-8279-4A51-9409-6FC0213AB61D}" presName="FourNodes_4" presStyleLbl="node1" presStyleIdx="3" presStyleCnt="4">
        <dgm:presLayoutVars>
          <dgm:bulletEnabled val="1"/>
        </dgm:presLayoutVars>
      </dgm:prSet>
      <dgm:spPr/>
    </dgm:pt>
    <dgm:pt modelId="{5DBEC0A8-7B28-46D0-868C-83F7A48A0615}" type="pres">
      <dgm:prSet presAssocID="{230209CD-8279-4A51-9409-6FC0213AB61D}" presName="FourConn_1-2" presStyleLbl="fgAccFollowNode1" presStyleIdx="0" presStyleCnt="3">
        <dgm:presLayoutVars>
          <dgm:bulletEnabled val="1"/>
        </dgm:presLayoutVars>
      </dgm:prSet>
      <dgm:spPr/>
    </dgm:pt>
    <dgm:pt modelId="{6B3DCC87-BA38-4CF9-BC23-62B018A4F0B9}" type="pres">
      <dgm:prSet presAssocID="{230209CD-8279-4A51-9409-6FC0213AB61D}" presName="FourConn_2-3" presStyleLbl="fgAccFollowNode1" presStyleIdx="1" presStyleCnt="3">
        <dgm:presLayoutVars>
          <dgm:bulletEnabled val="1"/>
        </dgm:presLayoutVars>
      </dgm:prSet>
      <dgm:spPr/>
    </dgm:pt>
    <dgm:pt modelId="{8B4003F2-D406-4FEB-8F83-9F418066E3DC}" type="pres">
      <dgm:prSet presAssocID="{230209CD-8279-4A51-9409-6FC0213AB61D}" presName="FourConn_3-4" presStyleLbl="fgAccFollowNode1" presStyleIdx="2" presStyleCnt="3">
        <dgm:presLayoutVars>
          <dgm:bulletEnabled val="1"/>
        </dgm:presLayoutVars>
      </dgm:prSet>
      <dgm:spPr/>
    </dgm:pt>
    <dgm:pt modelId="{FC9AED28-01CB-4D81-9A03-730DC69ECC7E}" type="pres">
      <dgm:prSet presAssocID="{230209CD-8279-4A51-9409-6FC0213AB61D}" presName="FourNodes_1_text" presStyleLbl="node1" presStyleIdx="3" presStyleCnt="4">
        <dgm:presLayoutVars>
          <dgm:bulletEnabled val="1"/>
        </dgm:presLayoutVars>
      </dgm:prSet>
      <dgm:spPr/>
    </dgm:pt>
    <dgm:pt modelId="{E96AEEBD-ECFD-47EE-AF62-379BC7D890F6}" type="pres">
      <dgm:prSet presAssocID="{230209CD-8279-4A51-9409-6FC0213AB61D}" presName="FourNodes_2_text" presStyleLbl="node1" presStyleIdx="3" presStyleCnt="4">
        <dgm:presLayoutVars>
          <dgm:bulletEnabled val="1"/>
        </dgm:presLayoutVars>
      </dgm:prSet>
      <dgm:spPr/>
    </dgm:pt>
    <dgm:pt modelId="{D1754B35-CFFD-41CF-86A8-32E66AD22FC2}" type="pres">
      <dgm:prSet presAssocID="{230209CD-8279-4A51-9409-6FC0213AB61D}" presName="FourNodes_3_text" presStyleLbl="node1" presStyleIdx="3" presStyleCnt="4">
        <dgm:presLayoutVars>
          <dgm:bulletEnabled val="1"/>
        </dgm:presLayoutVars>
      </dgm:prSet>
      <dgm:spPr/>
    </dgm:pt>
    <dgm:pt modelId="{ADCF04A3-CC46-4F86-AF34-955E05A8B757}" type="pres">
      <dgm:prSet presAssocID="{230209CD-8279-4A51-9409-6FC0213AB61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BEBAC00-A14E-461E-B943-D5B416033A50}" srcId="{230209CD-8279-4A51-9409-6FC0213AB61D}" destId="{D4C05C9A-D509-431E-AADD-1DF9B696CE70}" srcOrd="1" destOrd="0" parTransId="{E7250289-8C18-420C-9A75-8B708DE51AB6}" sibTransId="{F7C705D8-DBED-4091-9743-DEF471579E7B}"/>
    <dgm:cxn modelId="{B632EF02-A706-43EA-9325-C2E92BD8B8F3}" type="presOf" srcId="{BE5D3FA7-93E9-4A63-9A13-28D9420930AF}" destId="{B101D7FE-61E8-4702-A3C2-985CD7401AED}" srcOrd="0" destOrd="0" presId="urn:microsoft.com/office/officeart/2005/8/layout/vProcess5"/>
    <dgm:cxn modelId="{636E4E03-F6CD-4853-BCBE-9A9549CB044F}" srcId="{230209CD-8279-4A51-9409-6FC0213AB61D}" destId="{BE5D3FA7-93E9-4A63-9A13-28D9420930AF}" srcOrd="3" destOrd="0" parTransId="{68E3EE6D-D1C2-40E9-95AD-4BFA74239E15}" sibTransId="{88DBB88E-A0C4-4A51-AEDC-C8903C32DA39}"/>
    <dgm:cxn modelId="{5F8C420D-1471-4D34-88FB-268CACF65F64}" type="presOf" srcId="{D4C05C9A-D509-431E-AADD-1DF9B696CE70}" destId="{E96AEEBD-ECFD-47EE-AF62-379BC7D890F6}" srcOrd="1" destOrd="0" presId="urn:microsoft.com/office/officeart/2005/8/layout/vProcess5"/>
    <dgm:cxn modelId="{7ABFF919-3DEE-4AF1-BBCC-80C8F5763DC7}" type="presOf" srcId="{37124B32-05F0-4B0C-8BE7-F2FF214CE28A}" destId="{D1754B35-CFFD-41CF-86A8-32E66AD22FC2}" srcOrd="1" destOrd="0" presId="urn:microsoft.com/office/officeart/2005/8/layout/vProcess5"/>
    <dgm:cxn modelId="{1E3E3327-6677-436B-A23C-A9F10AD89F12}" type="presOf" srcId="{28FB9B95-19E2-4F53-B437-E46FE466BFC1}" destId="{FC9AED28-01CB-4D81-9A03-730DC69ECC7E}" srcOrd="1" destOrd="0" presId="urn:microsoft.com/office/officeart/2005/8/layout/vProcess5"/>
    <dgm:cxn modelId="{68A05E2D-3EDE-492D-9CE3-B761FE093DD4}" srcId="{230209CD-8279-4A51-9409-6FC0213AB61D}" destId="{37124B32-05F0-4B0C-8BE7-F2FF214CE28A}" srcOrd="2" destOrd="0" parTransId="{0A9FB721-EA88-48A6-936A-ABC091843557}" sibTransId="{1FCDBBFD-C2F0-4E03-92AF-D523E3BDABFD}"/>
    <dgm:cxn modelId="{3C4E7131-26D9-4C32-B881-EBF0294FCA4E}" srcId="{230209CD-8279-4A51-9409-6FC0213AB61D}" destId="{28FB9B95-19E2-4F53-B437-E46FE466BFC1}" srcOrd="0" destOrd="0" parTransId="{85567A4E-8B0C-451D-ACE1-BF9792BFA551}" sibTransId="{E637B18E-AB51-47F0-B783-4B49258C0154}"/>
    <dgm:cxn modelId="{6EBD3F60-0277-4DC5-8D8C-A2A7BA2D700F}" type="presOf" srcId="{F7C705D8-DBED-4091-9743-DEF471579E7B}" destId="{6B3DCC87-BA38-4CF9-BC23-62B018A4F0B9}" srcOrd="0" destOrd="0" presId="urn:microsoft.com/office/officeart/2005/8/layout/vProcess5"/>
    <dgm:cxn modelId="{A8E49E43-1539-49AE-AA97-AC10C7ED058D}" type="presOf" srcId="{37124B32-05F0-4B0C-8BE7-F2FF214CE28A}" destId="{A24EB22E-A314-44E7-83E4-72FDE9131F38}" srcOrd="0" destOrd="0" presId="urn:microsoft.com/office/officeart/2005/8/layout/vProcess5"/>
    <dgm:cxn modelId="{95F8AF87-EDA0-403D-B0B6-7B3D25253ED2}" type="presOf" srcId="{230209CD-8279-4A51-9409-6FC0213AB61D}" destId="{A9D6BD06-6148-4AC0-889B-5D92695C5132}" srcOrd="0" destOrd="0" presId="urn:microsoft.com/office/officeart/2005/8/layout/vProcess5"/>
    <dgm:cxn modelId="{5AC84B9E-CEB1-42D8-AC01-8B2CF018DE7A}" type="presOf" srcId="{1FCDBBFD-C2F0-4E03-92AF-D523E3BDABFD}" destId="{8B4003F2-D406-4FEB-8F83-9F418066E3DC}" srcOrd="0" destOrd="0" presId="urn:microsoft.com/office/officeart/2005/8/layout/vProcess5"/>
    <dgm:cxn modelId="{BD7608AF-40DE-4E7B-AB26-7F4340543A82}" type="presOf" srcId="{BE5D3FA7-93E9-4A63-9A13-28D9420930AF}" destId="{ADCF04A3-CC46-4F86-AF34-955E05A8B757}" srcOrd="1" destOrd="0" presId="urn:microsoft.com/office/officeart/2005/8/layout/vProcess5"/>
    <dgm:cxn modelId="{7428D7CE-F89D-4853-BED4-DAFC717F62B0}" type="presOf" srcId="{28FB9B95-19E2-4F53-B437-E46FE466BFC1}" destId="{5ABF75BC-F0CA-482A-97FC-1AAD76DCE264}" srcOrd="0" destOrd="0" presId="urn:microsoft.com/office/officeart/2005/8/layout/vProcess5"/>
    <dgm:cxn modelId="{DDAB73D9-DD08-4C76-8FB0-BC33D29E930A}" type="presOf" srcId="{D4C05C9A-D509-431E-AADD-1DF9B696CE70}" destId="{F8DEBF35-C775-4895-AD24-AA66521A2668}" srcOrd="0" destOrd="0" presId="urn:microsoft.com/office/officeart/2005/8/layout/vProcess5"/>
    <dgm:cxn modelId="{2F7792FA-D1B5-478E-AB80-897B90244A6E}" type="presOf" srcId="{E637B18E-AB51-47F0-B783-4B49258C0154}" destId="{5DBEC0A8-7B28-46D0-868C-83F7A48A0615}" srcOrd="0" destOrd="0" presId="urn:microsoft.com/office/officeart/2005/8/layout/vProcess5"/>
    <dgm:cxn modelId="{6F0E08BB-DDA8-4D01-87DE-5E84EEBF71C8}" type="presParOf" srcId="{A9D6BD06-6148-4AC0-889B-5D92695C5132}" destId="{7130C701-B878-4115-AE0E-22698C905D05}" srcOrd="0" destOrd="0" presId="urn:microsoft.com/office/officeart/2005/8/layout/vProcess5"/>
    <dgm:cxn modelId="{185D2DD4-9AB7-4183-B386-211A6A543709}" type="presParOf" srcId="{A9D6BD06-6148-4AC0-889B-5D92695C5132}" destId="{5ABF75BC-F0CA-482A-97FC-1AAD76DCE264}" srcOrd="1" destOrd="0" presId="urn:microsoft.com/office/officeart/2005/8/layout/vProcess5"/>
    <dgm:cxn modelId="{28C66590-5DB2-4652-AE2D-9A3CA738AE05}" type="presParOf" srcId="{A9D6BD06-6148-4AC0-889B-5D92695C5132}" destId="{F8DEBF35-C775-4895-AD24-AA66521A2668}" srcOrd="2" destOrd="0" presId="urn:microsoft.com/office/officeart/2005/8/layout/vProcess5"/>
    <dgm:cxn modelId="{BC0B2E6B-1587-4F57-9A5F-E9B9F4E9461F}" type="presParOf" srcId="{A9D6BD06-6148-4AC0-889B-5D92695C5132}" destId="{A24EB22E-A314-44E7-83E4-72FDE9131F38}" srcOrd="3" destOrd="0" presId="urn:microsoft.com/office/officeart/2005/8/layout/vProcess5"/>
    <dgm:cxn modelId="{31998F80-8020-4CAB-9A29-C01910385E9D}" type="presParOf" srcId="{A9D6BD06-6148-4AC0-889B-5D92695C5132}" destId="{B101D7FE-61E8-4702-A3C2-985CD7401AED}" srcOrd="4" destOrd="0" presId="urn:microsoft.com/office/officeart/2005/8/layout/vProcess5"/>
    <dgm:cxn modelId="{D83DF862-016F-4C88-B5F6-71B94A1EB73D}" type="presParOf" srcId="{A9D6BD06-6148-4AC0-889B-5D92695C5132}" destId="{5DBEC0A8-7B28-46D0-868C-83F7A48A0615}" srcOrd="5" destOrd="0" presId="urn:microsoft.com/office/officeart/2005/8/layout/vProcess5"/>
    <dgm:cxn modelId="{01B5A6C4-C425-41CD-9126-201717C6E90B}" type="presParOf" srcId="{A9D6BD06-6148-4AC0-889B-5D92695C5132}" destId="{6B3DCC87-BA38-4CF9-BC23-62B018A4F0B9}" srcOrd="6" destOrd="0" presId="urn:microsoft.com/office/officeart/2005/8/layout/vProcess5"/>
    <dgm:cxn modelId="{907FDE8D-F6FA-4152-B7B3-8470D41BDAB5}" type="presParOf" srcId="{A9D6BD06-6148-4AC0-889B-5D92695C5132}" destId="{8B4003F2-D406-4FEB-8F83-9F418066E3DC}" srcOrd="7" destOrd="0" presId="urn:microsoft.com/office/officeart/2005/8/layout/vProcess5"/>
    <dgm:cxn modelId="{5AA09FDA-0A7C-4590-BB91-910B6B5B5185}" type="presParOf" srcId="{A9D6BD06-6148-4AC0-889B-5D92695C5132}" destId="{FC9AED28-01CB-4D81-9A03-730DC69ECC7E}" srcOrd="8" destOrd="0" presId="urn:microsoft.com/office/officeart/2005/8/layout/vProcess5"/>
    <dgm:cxn modelId="{2910A0C9-EE60-4645-9A1A-F1130273CED2}" type="presParOf" srcId="{A9D6BD06-6148-4AC0-889B-5D92695C5132}" destId="{E96AEEBD-ECFD-47EE-AF62-379BC7D890F6}" srcOrd="9" destOrd="0" presId="urn:microsoft.com/office/officeart/2005/8/layout/vProcess5"/>
    <dgm:cxn modelId="{0FA771FB-04DB-489E-B1FE-956842E88DE8}" type="presParOf" srcId="{A9D6BD06-6148-4AC0-889B-5D92695C5132}" destId="{D1754B35-CFFD-41CF-86A8-32E66AD22FC2}" srcOrd="10" destOrd="0" presId="urn:microsoft.com/office/officeart/2005/8/layout/vProcess5"/>
    <dgm:cxn modelId="{38CAE6EE-F6F1-44F4-A3CF-881D1C0F000D}" type="presParOf" srcId="{A9D6BD06-6148-4AC0-889B-5D92695C5132}" destId="{ADCF04A3-CC46-4F86-AF34-955E05A8B7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77F11-DC1C-40DF-8D70-C0EC2E95EDD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ADECD8-807F-4A36-8FB4-CDBA0EB3890C}">
      <dgm:prSet/>
      <dgm:spPr/>
      <dgm:t>
        <a:bodyPr/>
        <a:lstStyle/>
        <a:p>
          <a:r>
            <a:rPr lang="es-AR"/>
            <a:t>Las células tumorales suelen ser embrionarias e inmaduras es por ello que el crecimiento es mas rápido y agresivo.</a:t>
          </a:r>
          <a:endParaRPr lang="en-US"/>
        </a:p>
      </dgm:t>
    </dgm:pt>
    <dgm:pt modelId="{F859BB58-B3F8-4C22-A11B-919DCC154758}" type="parTrans" cxnId="{55D62567-BEAD-4568-88BE-A28E4FB524F2}">
      <dgm:prSet/>
      <dgm:spPr/>
      <dgm:t>
        <a:bodyPr/>
        <a:lstStyle/>
        <a:p>
          <a:endParaRPr lang="en-US"/>
        </a:p>
      </dgm:t>
    </dgm:pt>
    <dgm:pt modelId="{F62FFD32-8CF9-4743-84C0-C5052AB2135D}" type="sibTrans" cxnId="{55D62567-BEAD-4568-88BE-A28E4FB524F2}">
      <dgm:prSet/>
      <dgm:spPr/>
      <dgm:t>
        <a:bodyPr/>
        <a:lstStyle/>
        <a:p>
          <a:endParaRPr lang="en-US"/>
        </a:p>
      </dgm:t>
    </dgm:pt>
    <dgm:pt modelId="{334065E9-2C36-4B0E-BF1D-E2DA60CA88F8}">
      <dgm:prSet/>
      <dgm:spPr/>
      <dgm:t>
        <a:bodyPr/>
        <a:lstStyle/>
        <a:p>
          <a:r>
            <a:rPr lang="es-AR"/>
            <a:t>Esta enfermedad es poco frecuente representa el 0.5 y el 4.6% de la mortalidad </a:t>
          </a:r>
          <a:endParaRPr lang="en-US"/>
        </a:p>
      </dgm:t>
    </dgm:pt>
    <dgm:pt modelId="{D258EA92-4455-42EE-A9F1-7CF1445397B1}" type="parTrans" cxnId="{40526F6F-7A1C-4DC9-A633-8FDCC050909A}">
      <dgm:prSet/>
      <dgm:spPr/>
      <dgm:t>
        <a:bodyPr/>
        <a:lstStyle/>
        <a:p>
          <a:endParaRPr lang="en-US"/>
        </a:p>
      </dgm:t>
    </dgm:pt>
    <dgm:pt modelId="{1B706139-D1E1-4C2B-BFB8-2FBD73C49478}" type="sibTrans" cxnId="{40526F6F-7A1C-4DC9-A633-8FDCC050909A}">
      <dgm:prSet/>
      <dgm:spPr/>
      <dgm:t>
        <a:bodyPr/>
        <a:lstStyle/>
        <a:p>
          <a:endParaRPr lang="en-US"/>
        </a:p>
      </dgm:t>
    </dgm:pt>
    <dgm:pt modelId="{66B56B1B-E4D4-4607-BA42-4244280CA607}">
      <dgm:prSet/>
      <dgm:spPr/>
      <dgm:t>
        <a:bodyPr/>
        <a:lstStyle/>
        <a:p>
          <a:r>
            <a:rPr lang="es-AR"/>
            <a:t>Se pueden dividir en dos grandes grupos:</a:t>
          </a:r>
          <a:endParaRPr lang="en-US"/>
        </a:p>
      </dgm:t>
    </dgm:pt>
    <dgm:pt modelId="{CFDEC33A-135F-4EB1-84BA-4A603F8AEA14}" type="parTrans" cxnId="{355E66C7-26A3-435B-8D53-C550DD69C9B8}">
      <dgm:prSet/>
      <dgm:spPr/>
      <dgm:t>
        <a:bodyPr/>
        <a:lstStyle/>
        <a:p>
          <a:endParaRPr lang="en-US"/>
        </a:p>
      </dgm:t>
    </dgm:pt>
    <dgm:pt modelId="{D880F002-5C12-4090-83E1-E32556A58AE3}" type="sibTrans" cxnId="{355E66C7-26A3-435B-8D53-C550DD69C9B8}">
      <dgm:prSet/>
      <dgm:spPr/>
      <dgm:t>
        <a:bodyPr/>
        <a:lstStyle/>
        <a:p>
          <a:endParaRPr lang="en-US"/>
        </a:p>
      </dgm:t>
    </dgm:pt>
    <dgm:pt modelId="{F77CB3D5-2919-44E5-B3BD-FB3D602037A9}">
      <dgm:prSet/>
      <dgm:spPr/>
      <dgm:t>
        <a:bodyPr/>
        <a:lstStyle/>
        <a:p>
          <a:r>
            <a:rPr lang="es-AR"/>
            <a:t>enfermedades hematológicas(leucemias y linfomas)</a:t>
          </a:r>
          <a:endParaRPr lang="en-US"/>
        </a:p>
      </dgm:t>
    </dgm:pt>
    <dgm:pt modelId="{64872BFF-5827-4D37-A0B0-B269B176BF25}" type="parTrans" cxnId="{4925D4CA-4AE4-4B7E-9BDE-95F097E73FB4}">
      <dgm:prSet/>
      <dgm:spPr/>
      <dgm:t>
        <a:bodyPr/>
        <a:lstStyle/>
        <a:p>
          <a:endParaRPr lang="en-US"/>
        </a:p>
      </dgm:t>
    </dgm:pt>
    <dgm:pt modelId="{4FE605F9-8EDD-4036-B503-444ABB9CBC4A}" type="sibTrans" cxnId="{4925D4CA-4AE4-4B7E-9BDE-95F097E73FB4}">
      <dgm:prSet/>
      <dgm:spPr/>
      <dgm:t>
        <a:bodyPr/>
        <a:lstStyle/>
        <a:p>
          <a:endParaRPr lang="en-US"/>
        </a:p>
      </dgm:t>
    </dgm:pt>
    <dgm:pt modelId="{7AB11984-433B-4C74-8643-E495A2D5ABED}">
      <dgm:prSet/>
      <dgm:spPr/>
      <dgm:t>
        <a:bodyPr/>
        <a:lstStyle/>
        <a:p>
          <a:r>
            <a:rPr lang="es-AR"/>
            <a:t>Y los tumores solidos.</a:t>
          </a:r>
          <a:endParaRPr lang="en-US"/>
        </a:p>
      </dgm:t>
    </dgm:pt>
    <dgm:pt modelId="{773FAE3F-00D6-4028-9D3B-18634576BC09}" type="parTrans" cxnId="{6783CD57-6A43-410C-821A-787733B2A10A}">
      <dgm:prSet/>
      <dgm:spPr/>
      <dgm:t>
        <a:bodyPr/>
        <a:lstStyle/>
        <a:p>
          <a:endParaRPr lang="en-US"/>
        </a:p>
      </dgm:t>
    </dgm:pt>
    <dgm:pt modelId="{A42E5818-B315-4AB3-BD8A-C2AE400D3CE2}" type="sibTrans" cxnId="{6783CD57-6A43-410C-821A-787733B2A10A}">
      <dgm:prSet/>
      <dgm:spPr/>
      <dgm:t>
        <a:bodyPr/>
        <a:lstStyle/>
        <a:p>
          <a:endParaRPr lang="en-US"/>
        </a:p>
      </dgm:t>
    </dgm:pt>
    <dgm:pt modelId="{4D2AE5FE-4E48-4A15-BD6E-2C9BAFAC4D4A}" type="pres">
      <dgm:prSet presAssocID="{8A677F11-DC1C-40DF-8D70-C0EC2E95EDD4}" presName="outerComposite" presStyleCnt="0">
        <dgm:presLayoutVars>
          <dgm:chMax val="5"/>
          <dgm:dir/>
          <dgm:resizeHandles val="exact"/>
        </dgm:presLayoutVars>
      </dgm:prSet>
      <dgm:spPr/>
    </dgm:pt>
    <dgm:pt modelId="{7821DC89-3AD5-4E7D-A83D-4093BD0BED27}" type="pres">
      <dgm:prSet presAssocID="{8A677F11-DC1C-40DF-8D70-C0EC2E95EDD4}" presName="dummyMaxCanvas" presStyleCnt="0">
        <dgm:presLayoutVars/>
      </dgm:prSet>
      <dgm:spPr/>
    </dgm:pt>
    <dgm:pt modelId="{374A5A21-E277-4FCF-A8BB-D90FA713D5D9}" type="pres">
      <dgm:prSet presAssocID="{8A677F11-DC1C-40DF-8D70-C0EC2E95EDD4}" presName="FiveNodes_1" presStyleLbl="node1" presStyleIdx="0" presStyleCnt="5">
        <dgm:presLayoutVars>
          <dgm:bulletEnabled val="1"/>
        </dgm:presLayoutVars>
      </dgm:prSet>
      <dgm:spPr/>
    </dgm:pt>
    <dgm:pt modelId="{796F160E-0366-45A6-9F0C-EF64F59A282C}" type="pres">
      <dgm:prSet presAssocID="{8A677F11-DC1C-40DF-8D70-C0EC2E95EDD4}" presName="FiveNodes_2" presStyleLbl="node1" presStyleIdx="1" presStyleCnt="5">
        <dgm:presLayoutVars>
          <dgm:bulletEnabled val="1"/>
        </dgm:presLayoutVars>
      </dgm:prSet>
      <dgm:spPr/>
    </dgm:pt>
    <dgm:pt modelId="{959234E6-25DF-45AC-84D8-484D5C132C60}" type="pres">
      <dgm:prSet presAssocID="{8A677F11-DC1C-40DF-8D70-C0EC2E95EDD4}" presName="FiveNodes_3" presStyleLbl="node1" presStyleIdx="2" presStyleCnt="5">
        <dgm:presLayoutVars>
          <dgm:bulletEnabled val="1"/>
        </dgm:presLayoutVars>
      </dgm:prSet>
      <dgm:spPr/>
    </dgm:pt>
    <dgm:pt modelId="{938A9B3F-E72D-419A-8348-B8BD09106717}" type="pres">
      <dgm:prSet presAssocID="{8A677F11-DC1C-40DF-8D70-C0EC2E95EDD4}" presName="FiveNodes_4" presStyleLbl="node1" presStyleIdx="3" presStyleCnt="5">
        <dgm:presLayoutVars>
          <dgm:bulletEnabled val="1"/>
        </dgm:presLayoutVars>
      </dgm:prSet>
      <dgm:spPr/>
    </dgm:pt>
    <dgm:pt modelId="{EE4B6894-7258-4DC7-8051-2D8723966D5E}" type="pres">
      <dgm:prSet presAssocID="{8A677F11-DC1C-40DF-8D70-C0EC2E95EDD4}" presName="FiveNodes_5" presStyleLbl="node1" presStyleIdx="4" presStyleCnt="5">
        <dgm:presLayoutVars>
          <dgm:bulletEnabled val="1"/>
        </dgm:presLayoutVars>
      </dgm:prSet>
      <dgm:spPr/>
    </dgm:pt>
    <dgm:pt modelId="{5140E474-0942-4B07-B4C9-0C83B6BE3C89}" type="pres">
      <dgm:prSet presAssocID="{8A677F11-DC1C-40DF-8D70-C0EC2E95EDD4}" presName="FiveConn_1-2" presStyleLbl="fgAccFollowNode1" presStyleIdx="0" presStyleCnt="4">
        <dgm:presLayoutVars>
          <dgm:bulletEnabled val="1"/>
        </dgm:presLayoutVars>
      </dgm:prSet>
      <dgm:spPr/>
    </dgm:pt>
    <dgm:pt modelId="{E4033614-5CF5-4496-8AB7-1F8688EDF156}" type="pres">
      <dgm:prSet presAssocID="{8A677F11-DC1C-40DF-8D70-C0EC2E95EDD4}" presName="FiveConn_2-3" presStyleLbl="fgAccFollowNode1" presStyleIdx="1" presStyleCnt="4">
        <dgm:presLayoutVars>
          <dgm:bulletEnabled val="1"/>
        </dgm:presLayoutVars>
      </dgm:prSet>
      <dgm:spPr/>
    </dgm:pt>
    <dgm:pt modelId="{CDD65F69-B745-410F-BE33-5DC4318380E4}" type="pres">
      <dgm:prSet presAssocID="{8A677F11-DC1C-40DF-8D70-C0EC2E95EDD4}" presName="FiveConn_3-4" presStyleLbl="fgAccFollowNode1" presStyleIdx="2" presStyleCnt="4">
        <dgm:presLayoutVars>
          <dgm:bulletEnabled val="1"/>
        </dgm:presLayoutVars>
      </dgm:prSet>
      <dgm:spPr/>
    </dgm:pt>
    <dgm:pt modelId="{8868E06A-4EDE-48EF-9E3B-352EA00B283B}" type="pres">
      <dgm:prSet presAssocID="{8A677F11-DC1C-40DF-8D70-C0EC2E95EDD4}" presName="FiveConn_4-5" presStyleLbl="fgAccFollowNode1" presStyleIdx="3" presStyleCnt="4">
        <dgm:presLayoutVars>
          <dgm:bulletEnabled val="1"/>
        </dgm:presLayoutVars>
      </dgm:prSet>
      <dgm:spPr/>
    </dgm:pt>
    <dgm:pt modelId="{B4375F49-8BFD-4FCD-BF20-6623B84A2F62}" type="pres">
      <dgm:prSet presAssocID="{8A677F11-DC1C-40DF-8D70-C0EC2E95EDD4}" presName="FiveNodes_1_text" presStyleLbl="node1" presStyleIdx="4" presStyleCnt="5">
        <dgm:presLayoutVars>
          <dgm:bulletEnabled val="1"/>
        </dgm:presLayoutVars>
      </dgm:prSet>
      <dgm:spPr/>
    </dgm:pt>
    <dgm:pt modelId="{E5B25DCA-9821-4123-89F9-47E081BEA0E6}" type="pres">
      <dgm:prSet presAssocID="{8A677F11-DC1C-40DF-8D70-C0EC2E95EDD4}" presName="FiveNodes_2_text" presStyleLbl="node1" presStyleIdx="4" presStyleCnt="5">
        <dgm:presLayoutVars>
          <dgm:bulletEnabled val="1"/>
        </dgm:presLayoutVars>
      </dgm:prSet>
      <dgm:spPr/>
    </dgm:pt>
    <dgm:pt modelId="{B7794CCA-6785-473B-8553-E004A2310AC1}" type="pres">
      <dgm:prSet presAssocID="{8A677F11-DC1C-40DF-8D70-C0EC2E95EDD4}" presName="FiveNodes_3_text" presStyleLbl="node1" presStyleIdx="4" presStyleCnt="5">
        <dgm:presLayoutVars>
          <dgm:bulletEnabled val="1"/>
        </dgm:presLayoutVars>
      </dgm:prSet>
      <dgm:spPr/>
    </dgm:pt>
    <dgm:pt modelId="{9A382CCD-3D0E-450F-956A-8F316859683F}" type="pres">
      <dgm:prSet presAssocID="{8A677F11-DC1C-40DF-8D70-C0EC2E95EDD4}" presName="FiveNodes_4_text" presStyleLbl="node1" presStyleIdx="4" presStyleCnt="5">
        <dgm:presLayoutVars>
          <dgm:bulletEnabled val="1"/>
        </dgm:presLayoutVars>
      </dgm:prSet>
      <dgm:spPr/>
    </dgm:pt>
    <dgm:pt modelId="{EC892853-43A6-4CCB-80F8-BD8819798442}" type="pres">
      <dgm:prSet presAssocID="{8A677F11-DC1C-40DF-8D70-C0EC2E95EDD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EB14A04-E2B7-4D60-A3C8-E2664A1F267E}" type="presOf" srcId="{334065E9-2C36-4B0E-BF1D-E2DA60CA88F8}" destId="{E5B25DCA-9821-4123-89F9-47E081BEA0E6}" srcOrd="1" destOrd="0" presId="urn:microsoft.com/office/officeart/2005/8/layout/vProcess5"/>
    <dgm:cxn modelId="{FFA9E915-12FB-4FEE-AB60-D14D6339FCBE}" type="presOf" srcId="{334065E9-2C36-4B0E-BF1D-E2DA60CA88F8}" destId="{796F160E-0366-45A6-9F0C-EF64F59A282C}" srcOrd="0" destOrd="0" presId="urn:microsoft.com/office/officeart/2005/8/layout/vProcess5"/>
    <dgm:cxn modelId="{8B22881A-3EB9-4005-9073-2E412C4FE14B}" type="presOf" srcId="{F77CB3D5-2919-44E5-B3BD-FB3D602037A9}" destId="{9A382CCD-3D0E-450F-956A-8F316859683F}" srcOrd="1" destOrd="0" presId="urn:microsoft.com/office/officeart/2005/8/layout/vProcess5"/>
    <dgm:cxn modelId="{77C56E1F-38E5-4E41-BCAC-FA4158C85DAF}" type="presOf" srcId="{F77CB3D5-2919-44E5-B3BD-FB3D602037A9}" destId="{938A9B3F-E72D-419A-8348-B8BD09106717}" srcOrd="0" destOrd="0" presId="urn:microsoft.com/office/officeart/2005/8/layout/vProcess5"/>
    <dgm:cxn modelId="{2A113628-8591-48A9-906E-4CB6A99C1C84}" type="presOf" srcId="{9CADECD8-807F-4A36-8FB4-CDBA0EB3890C}" destId="{374A5A21-E277-4FCF-A8BB-D90FA713D5D9}" srcOrd="0" destOrd="0" presId="urn:microsoft.com/office/officeart/2005/8/layout/vProcess5"/>
    <dgm:cxn modelId="{48A5C660-DC03-46AE-A94F-6E94EB65CDB6}" type="presOf" srcId="{8A677F11-DC1C-40DF-8D70-C0EC2E95EDD4}" destId="{4D2AE5FE-4E48-4A15-BD6E-2C9BAFAC4D4A}" srcOrd="0" destOrd="0" presId="urn:microsoft.com/office/officeart/2005/8/layout/vProcess5"/>
    <dgm:cxn modelId="{A9B6B866-46B8-43E5-9FAF-6606B090A58B}" type="presOf" srcId="{9CADECD8-807F-4A36-8FB4-CDBA0EB3890C}" destId="{B4375F49-8BFD-4FCD-BF20-6623B84A2F62}" srcOrd="1" destOrd="0" presId="urn:microsoft.com/office/officeart/2005/8/layout/vProcess5"/>
    <dgm:cxn modelId="{55D62567-BEAD-4568-88BE-A28E4FB524F2}" srcId="{8A677F11-DC1C-40DF-8D70-C0EC2E95EDD4}" destId="{9CADECD8-807F-4A36-8FB4-CDBA0EB3890C}" srcOrd="0" destOrd="0" parTransId="{F859BB58-B3F8-4C22-A11B-919DCC154758}" sibTransId="{F62FFD32-8CF9-4743-84C0-C5052AB2135D}"/>
    <dgm:cxn modelId="{6914E448-E9D3-47F2-A0B9-B9CDB0A7BCAF}" type="presOf" srcId="{1B706139-D1E1-4C2B-BFB8-2FBD73C49478}" destId="{E4033614-5CF5-4496-8AB7-1F8688EDF156}" srcOrd="0" destOrd="0" presId="urn:microsoft.com/office/officeart/2005/8/layout/vProcess5"/>
    <dgm:cxn modelId="{40526F6F-7A1C-4DC9-A633-8FDCC050909A}" srcId="{8A677F11-DC1C-40DF-8D70-C0EC2E95EDD4}" destId="{334065E9-2C36-4B0E-BF1D-E2DA60CA88F8}" srcOrd="1" destOrd="0" parTransId="{D258EA92-4455-42EE-A9F1-7CF1445397B1}" sibTransId="{1B706139-D1E1-4C2B-BFB8-2FBD73C49478}"/>
    <dgm:cxn modelId="{6783CD57-6A43-410C-821A-787733B2A10A}" srcId="{8A677F11-DC1C-40DF-8D70-C0EC2E95EDD4}" destId="{7AB11984-433B-4C74-8643-E495A2D5ABED}" srcOrd="4" destOrd="0" parTransId="{773FAE3F-00D6-4028-9D3B-18634576BC09}" sibTransId="{A42E5818-B315-4AB3-BD8A-C2AE400D3CE2}"/>
    <dgm:cxn modelId="{AD97457F-E4A1-42A1-AF3A-778A1DB416C1}" type="presOf" srcId="{F62FFD32-8CF9-4743-84C0-C5052AB2135D}" destId="{5140E474-0942-4B07-B4C9-0C83B6BE3C89}" srcOrd="0" destOrd="0" presId="urn:microsoft.com/office/officeart/2005/8/layout/vProcess5"/>
    <dgm:cxn modelId="{B2824E89-037E-46C5-B8D0-3E910AB658D0}" type="presOf" srcId="{4FE605F9-8EDD-4036-B503-444ABB9CBC4A}" destId="{8868E06A-4EDE-48EF-9E3B-352EA00B283B}" srcOrd="0" destOrd="0" presId="urn:microsoft.com/office/officeart/2005/8/layout/vProcess5"/>
    <dgm:cxn modelId="{7052B0C0-E5CF-4AE1-9037-11CE4B5871C1}" type="presOf" srcId="{7AB11984-433B-4C74-8643-E495A2D5ABED}" destId="{EC892853-43A6-4CCB-80F8-BD8819798442}" srcOrd="1" destOrd="0" presId="urn:microsoft.com/office/officeart/2005/8/layout/vProcess5"/>
    <dgm:cxn modelId="{6391EAC3-A83C-48B6-91F3-FFEF7949A9EF}" type="presOf" srcId="{D880F002-5C12-4090-83E1-E32556A58AE3}" destId="{CDD65F69-B745-410F-BE33-5DC4318380E4}" srcOrd="0" destOrd="0" presId="urn:microsoft.com/office/officeart/2005/8/layout/vProcess5"/>
    <dgm:cxn modelId="{84C210C4-61C6-4050-8A64-4E711A004495}" type="presOf" srcId="{7AB11984-433B-4C74-8643-E495A2D5ABED}" destId="{EE4B6894-7258-4DC7-8051-2D8723966D5E}" srcOrd="0" destOrd="0" presId="urn:microsoft.com/office/officeart/2005/8/layout/vProcess5"/>
    <dgm:cxn modelId="{E1ACF2C4-5D30-4BF8-99F7-8DF5DF49B4A8}" type="presOf" srcId="{66B56B1B-E4D4-4607-BA42-4244280CA607}" destId="{959234E6-25DF-45AC-84D8-484D5C132C60}" srcOrd="0" destOrd="0" presId="urn:microsoft.com/office/officeart/2005/8/layout/vProcess5"/>
    <dgm:cxn modelId="{355E66C7-26A3-435B-8D53-C550DD69C9B8}" srcId="{8A677F11-DC1C-40DF-8D70-C0EC2E95EDD4}" destId="{66B56B1B-E4D4-4607-BA42-4244280CA607}" srcOrd="2" destOrd="0" parTransId="{CFDEC33A-135F-4EB1-84BA-4A603F8AEA14}" sibTransId="{D880F002-5C12-4090-83E1-E32556A58AE3}"/>
    <dgm:cxn modelId="{C8A1A5CA-E229-4D09-AEF9-C2FBC6DDB443}" type="presOf" srcId="{66B56B1B-E4D4-4607-BA42-4244280CA607}" destId="{B7794CCA-6785-473B-8553-E004A2310AC1}" srcOrd="1" destOrd="0" presId="urn:microsoft.com/office/officeart/2005/8/layout/vProcess5"/>
    <dgm:cxn modelId="{4925D4CA-4AE4-4B7E-9BDE-95F097E73FB4}" srcId="{8A677F11-DC1C-40DF-8D70-C0EC2E95EDD4}" destId="{F77CB3D5-2919-44E5-B3BD-FB3D602037A9}" srcOrd="3" destOrd="0" parTransId="{64872BFF-5827-4D37-A0B0-B269B176BF25}" sibTransId="{4FE605F9-8EDD-4036-B503-444ABB9CBC4A}"/>
    <dgm:cxn modelId="{827AEE7A-895A-4EBF-BCA7-A431CC143E11}" type="presParOf" srcId="{4D2AE5FE-4E48-4A15-BD6E-2C9BAFAC4D4A}" destId="{7821DC89-3AD5-4E7D-A83D-4093BD0BED27}" srcOrd="0" destOrd="0" presId="urn:microsoft.com/office/officeart/2005/8/layout/vProcess5"/>
    <dgm:cxn modelId="{26FABDD6-4525-4773-B0A9-B282A024B191}" type="presParOf" srcId="{4D2AE5FE-4E48-4A15-BD6E-2C9BAFAC4D4A}" destId="{374A5A21-E277-4FCF-A8BB-D90FA713D5D9}" srcOrd="1" destOrd="0" presId="urn:microsoft.com/office/officeart/2005/8/layout/vProcess5"/>
    <dgm:cxn modelId="{B9544018-2DD6-4E08-AC91-257089E19439}" type="presParOf" srcId="{4D2AE5FE-4E48-4A15-BD6E-2C9BAFAC4D4A}" destId="{796F160E-0366-45A6-9F0C-EF64F59A282C}" srcOrd="2" destOrd="0" presId="urn:microsoft.com/office/officeart/2005/8/layout/vProcess5"/>
    <dgm:cxn modelId="{8ADB91E2-5608-4BD2-840E-DA2011A658E5}" type="presParOf" srcId="{4D2AE5FE-4E48-4A15-BD6E-2C9BAFAC4D4A}" destId="{959234E6-25DF-45AC-84D8-484D5C132C60}" srcOrd="3" destOrd="0" presId="urn:microsoft.com/office/officeart/2005/8/layout/vProcess5"/>
    <dgm:cxn modelId="{648F1F89-8F74-448B-BC7F-B60BB7B36C66}" type="presParOf" srcId="{4D2AE5FE-4E48-4A15-BD6E-2C9BAFAC4D4A}" destId="{938A9B3F-E72D-419A-8348-B8BD09106717}" srcOrd="4" destOrd="0" presId="urn:microsoft.com/office/officeart/2005/8/layout/vProcess5"/>
    <dgm:cxn modelId="{F0E1D2FD-9759-45CC-9284-1F233B0E7FEB}" type="presParOf" srcId="{4D2AE5FE-4E48-4A15-BD6E-2C9BAFAC4D4A}" destId="{EE4B6894-7258-4DC7-8051-2D8723966D5E}" srcOrd="5" destOrd="0" presId="urn:microsoft.com/office/officeart/2005/8/layout/vProcess5"/>
    <dgm:cxn modelId="{81C2A3A1-51ED-430B-A46C-8E8C9D296F2C}" type="presParOf" srcId="{4D2AE5FE-4E48-4A15-BD6E-2C9BAFAC4D4A}" destId="{5140E474-0942-4B07-B4C9-0C83B6BE3C89}" srcOrd="6" destOrd="0" presId="urn:microsoft.com/office/officeart/2005/8/layout/vProcess5"/>
    <dgm:cxn modelId="{D1AD945C-BE99-40C2-82CA-A9B9F55FF647}" type="presParOf" srcId="{4D2AE5FE-4E48-4A15-BD6E-2C9BAFAC4D4A}" destId="{E4033614-5CF5-4496-8AB7-1F8688EDF156}" srcOrd="7" destOrd="0" presId="urn:microsoft.com/office/officeart/2005/8/layout/vProcess5"/>
    <dgm:cxn modelId="{290C70DC-E818-448D-96D2-B9E5CD9CD784}" type="presParOf" srcId="{4D2AE5FE-4E48-4A15-BD6E-2C9BAFAC4D4A}" destId="{CDD65F69-B745-410F-BE33-5DC4318380E4}" srcOrd="8" destOrd="0" presId="urn:microsoft.com/office/officeart/2005/8/layout/vProcess5"/>
    <dgm:cxn modelId="{FA6945BB-BDCA-49A3-B1AA-001D86E03FF5}" type="presParOf" srcId="{4D2AE5FE-4E48-4A15-BD6E-2C9BAFAC4D4A}" destId="{8868E06A-4EDE-48EF-9E3B-352EA00B283B}" srcOrd="9" destOrd="0" presId="urn:microsoft.com/office/officeart/2005/8/layout/vProcess5"/>
    <dgm:cxn modelId="{2E2B05A2-767D-4F85-9F2A-44562D48369E}" type="presParOf" srcId="{4D2AE5FE-4E48-4A15-BD6E-2C9BAFAC4D4A}" destId="{B4375F49-8BFD-4FCD-BF20-6623B84A2F62}" srcOrd="10" destOrd="0" presId="urn:microsoft.com/office/officeart/2005/8/layout/vProcess5"/>
    <dgm:cxn modelId="{151EEC7E-4565-4172-A446-E62F450D52CF}" type="presParOf" srcId="{4D2AE5FE-4E48-4A15-BD6E-2C9BAFAC4D4A}" destId="{E5B25DCA-9821-4123-89F9-47E081BEA0E6}" srcOrd="11" destOrd="0" presId="urn:microsoft.com/office/officeart/2005/8/layout/vProcess5"/>
    <dgm:cxn modelId="{D5268F30-9536-4A51-9B84-75B3766F2991}" type="presParOf" srcId="{4D2AE5FE-4E48-4A15-BD6E-2C9BAFAC4D4A}" destId="{B7794CCA-6785-473B-8553-E004A2310AC1}" srcOrd="12" destOrd="0" presId="urn:microsoft.com/office/officeart/2005/8/layout/vProcess5"/>
    <dgm:cxn modelId="{0E15B2B3-09CD-480E-82DE-352E8F015A9F}" type="presParOf" srcId="{4D2AE5FE-4E48-4A15-BD6E-2C9BAFAC4D4A}" destId="{9A382CCD-3D0E-450F-956A-8F316859683F}" srcOrd="13" destOrd="0" presId="urn:microsoft.com/office/officeart/2005/8/layout/vProcess5"/>
    <dgm:cxn modelId="{3A74E614-0952-42E3-B2CC-14EB58EA5967}" type="presParOf" srcId="{4D2AE5FE-4E48-4A15-BD6E-2C9BAFAC4D4A}" destId="{EC892853-43A6-4CCB-80F8-BD881979844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F75BC-F0CA-482A-97FC-1AAD76DCE264}">
      <dsp:nvSpPr>
        <dsp:cNvPr id="0" name=""/>
        <dsp:cNvSpPr/>
      </dsp:nvSpPr>
      <dsp:spPr>
        <a:xfrm>
          <a:off x="0" y="0"/>
          <a:ext cx="7680957" cy="6324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Grupo de enfermedades</a:t>
          </a:r>
          <a:endParaRPr lang="en-US" sz="1600" kern="1200"/>
        </a:p>
      </dsp:txBody>
      <dsp:txXfrm>
        <a:off x="18525" y="18525"/>
        <a:ext cx="6945023" cy="595424"/>
      </dsp:txXfrm>
    </dsp:sp>
    <dsp:sp modelId="{F8DEBF35-C775-4895-AD24-AA66521A2668}">
      <dsp:nvSpPr>
        <dsp:cNvPr id="0" name=""/>
        <dsp:cNvSpPr/>
      </dsp:nvSpPr>
      <dsp:spPr>
        <a:xfrm>
          <a:off x="643280" y="747469"/>
          <a:ext cx="7680957" cy="632474"/>
        </a:xfrm>
        <a:prstGeom prst="roundRect">
          <a:avLst>
            <a:gd name="adj" fmla="val 10000"/>
          </a:avLst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Se presenta cuando una célula o grupo de células comienza a multiplicarse y crecer de manera descontrolada anulando a las células normales que la rodean.</a:t>
          </a:r>
          <a:endParaRPr lang="en-US" sz="1600" kern="1200"/>
        </a:p>
      </dsp:txBody>
      <dsp:txXfrm>
        <a:off x="661805" y="765994"/>
        <a:ext cx="6589519" cy="595424"/>
      </dsp:txXfrm>
    </dsp:sp>
    <dsp:sp modelId="{A24EB22E-A314-44E7-83E4-72FDE9131F38}">
      <dsp:nvSpPr>
        <dsp:cNvPr id="0" name=""/>
        <dsp:cNvSpPr/>
      </dsp:nvSpPr>
      <dsp:spPr>
        <a:xfrm>
          <a:off x="1276959" y="1494939"/>
          <a:ext cx="7680957" cy="632474"/>
        </a:xfrm>
        <a:prstGeom prst="roundRect">
          <a:avLst>
            <a:gd name="adj" fmla="val 10000"/>
          </a:avLst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Poseen la capacidad de invadir órganos vecinos como órganos alejados.</a:t>
          </a:r>
          <a:endParaRPr lang="en-US" sz="1600" kern="1200"/>
        </a:p>
      </dsp:txBody>
      <dsp:txXfrm>
        <a:off x="1295484" y="1513464"/>
        <a:ext cx="6599120" cy="595424"/>
      </dsp:txXfrm>
    </dsp:sp>
    <dsp:sp modelId="{B101D7FE-61E8-4702-A3C2-985CD7401AED}">
      <dsp:nvSpPr>
        <dsp:cNvPr id="0" name=""/>
        <dsp:cNvSpPr/>
      </dsp:nvSpPr>
      <dsp:spPr>
        <a:xfrm>
          <a:off x="1920239" y="2242408"/>
          <a:ext cx="7680957" cy="632474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600" kern="1200"/>
            <a:t>En los niños se produce con mucha mayor rapidez.</a:t>
          </a:r>
          <a:endParaRPr lang="en-US" sz="1600" kern="1200"/>
        </a:p>
      </dsp:txBody>
      <dsp:txXfrm>
        <a:off x="1938764" y="2260933"/>
        <a:ext cx="6589519" cy="595424"/>
      </dsp:txXfrm>
    </dsp:sp>
    <dsp:sp modelId="{5DBEC0A8-7B28-46D0-868C-83F7A48A0615}">
      <dsp:nvSpPr>
        <dsp:cNvPr id="0" name=""/>
        <dsp:cNvSpPr/>
      </dsp:nvSpPr>
      <dsp:spPr>
        <a:xfrm>
          <a:off x="7269849" y="484417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362348" y="484417"/>
        <a:ext cx="226110" cy="309359"/>
      </dsp:txXfrm>
    </dsp:sp>
    <dsp:sp modelId="{6B3DCC87-BA38-4CF9-BC23-62B018A4F0B9}">
      <dsp:nvSpPr>
        <dsp:cNvPr id="0" name=""/>
        <dsp:cNvSpPr/>
      </dsp:nvSpPr>
      <dsp:spPr>
        <a:xfrm>
          <a:off x="7913129" y="1231887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091735"/>
            <a:satOff val="714"/>
            <a:lumOff val="22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091735"/>
              <a:satOff val="714"/>
              <a:lumOff val="2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05628" y="1231887"/>
        <a:ext cx="226110" cy="309359"/>
      </dsp:txXfrm>
    </dsp:sp>
    <dsp:sp modelId="{8B4003F2-D406-4FEB-8F83-9F418066E3DC}">
      <dsp:nvSpPr>
        <dsp:cNvPr id="0" name=""/>
        <dsp:cNvSpPr/>
      </dsp:nvSpPr>
      <dsp:spPr>
        <a:xfrm>
          <a:off x="8546808" y="1979356"/>
          <a:ext cx="411108" cy="4111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39307" y="1979356"/>
        <a:ext cx="226110" cy="309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A5A21-E277-4FCF-A8BB-D90FA713D5D9}">
      <dsp:nvSpPr>
        <dsp:cNvPr id="0" name=""/>
        <dsp:cNvSpPr/>
      </dsp:nvSpPr>
      <dsp:spPr>
        <a:xfrm>
          <a:off x="0" y="0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Las células tumorales suelen ser embrionarias e inmaduras es por ello que el crecimiento es mas rápido y agresivo.</a:t>
          </a:r>
          <a:endParaRPr lang="en-US" sz="1400" kern="1200"/>
        </a:p>
      </dsp:txBody>
      <dsp:txXfrm>
        <a:off x="15156" y="15156"/>
        <a:ext cx="6773977" cy="487166"/>
      </dsp:txXfrm>
    </dsp:sp>
    <dsp:sp modelId="{796F160E-0366-45A6-9F0C-EF64F59A282C}">
      <dsp:nvSpPr>
        <dsp:cNvPr id="0" name=""/>
        <dsp:cNvSpPr/>
      </dsp:nvSpPr>
      <dsp:spPr>
        <a:xfrm>
          <a:off x="552068" y="589351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840789"/>
            <a:satOff val="-893"/>
            <a:lumOff val="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Esta enfermedad es poco frecuente representa el 0.5 y el 4.6% de la mortalidad </a:t>
          </a:r>
          <a:endParaRPr lang="en-US" sz="1400" kern="1200"/>
        </a:p>
      </dsp:txBody>
      <dsp:txXfrm>
        <a:off x="567224" y="604507"/>
        <a:ext cx="6474179" cy="487166"/>
      </dsp:txXfrm>
    </dsp:sp>
    <dsp:sp modelId="{959234E6-25DF-45AC-84D8-484D5C132C60}">
      <dsp:nvSpPr>
        <dsp:cNvPr id="0" name=""/>
        <dsp:cNvSpPr/>
      </dsp:nvSpPr>
      <dsp:spPr>
        <a:xfrm>
          <a:off x="1104137" y="1178702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Se pueden dividir en dos grandes grupos:</a:t>
          </a:r>
          <a:endParaRPr lang="en-US" sz="1400" kern="1200"/>
        </a:p>
      </dsp:txBody>
      <dsp:txXfrm>
        <a:off x="1119293" y="1193858"/>
        <a:ext cx="6474179" cy="487166"/>
      </dsp:txXfrm>
    </dsp:sp>
    <dsp:sp modelId="{938A9B3F-E72D-419A-8348-B8BD09106717}">
      <dsp:nvSpPr>
        <dsp:cNvPr id="0" name=""/>
        <dsp:cNvSpPr/>
      </dsp:nvSpPr>
      <dsp:spPr>
        <a:xfrm>
          <a:off x="1656206" y="1768053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2522366"/>
            <a:satOff val="-2679"/>
            <a:lumOff val="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enfermedades hematológicas(leucemias y linfomas)</a:t>
          </a:r>
          <a:endParaRPr lang="en-US" sz="1400" kern="1200"/>
        </a:p>
      </dsp:txBody>
      <dsp:txXfrm>
        <a:off x="1671362" y="1783209"/>
        <a:ext cx="6474179" cy="487166"/>
      </dsp:txXfrm>
    </dsp:sp>
    <dsp:sp modelId="{EE4B6894-7258-4DC7-8051-2D8723966D5E}">
      <dsp:nvSpPr>
        <dsp:cNvPr id="0" name=""/>
        <dsp:cNvSpPr/>
      </dsp:nvSpPr>
      <dsp:spPr>
        <a:xfrm>
          <a:off x="2208275" y="2357404"/>
          <a:ext cx="7392921" cy="517478"/>
        </a:xfrm>
        <a:prstGeom prst="roundRect">
          <a:avLst>
            <a:gd name="adj" fmla="val 10000"/>
          </a:avLst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/>
            <a:t>Y los tumores solidos.</a:t>
          </a:r>
          <a:endParaRPr lang="en-US" sz="1400" kern="1200"/>
        </a:p>
      </dsp:txBody>
      <dsp:txXfrm>
        <a:off x="2223431" y="2372560"/>
        <a:ext cx="6474179" cy="487166"/>
      </dsp:txXfrm>
    </dsp:sp>
    <dsp:sp modelId="{5140E474-0942-4B07-B4C9-0C83B6BE3C89}">
      <dsp:nvSpPr>
        <dsp:cNvPr id="0" name=""/>
        <dsp:cNvSpPr/>
      </dsp:nvSpPr>
      <dsp:spPr>
        <a:xfrm>
          <a:off x="7056560" y="378047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132241" y="378047"/>
        <a:ext cx="184999" cy="253112"/>
      </dsp:txXfrm>
    </dsp:sp>
    <dsp:sp modelId="{E4033614-5CF5-4496-8AB7-1F8688EDF156}">
      <dsp:nvSpPr>
        <dsp:cNvPr id="0" name=""/>
        <dsp:cNvSpPr/>
      </dsp:nvSpPr>
      <dsp:spPr>
        <a:xfrm>
          <a:off x="7608629" y="967398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394490"/>
            <a:satOff val="476"/>
            <a:lumOff val="146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394490"/>
              <a:satOff val="476"/>
              <a:lumOff val="1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684310" y="967398"/>
        <a:ext cx="184999" cy="253112"/>
      </dsp:txXfrm>
    </dsp:sp>
    <dsp:sp modelId="{CDD65F69-B745-410F-BE33-5DC4318380E4}">
      <dsp:nvSpPr>
        <dsp:cNvPr id="0" name=""/>
        <dsp:cNvSpPr/>
      </dsp:nvSpPr>
      <dsp:spPr>
        <a:xfrm>
          <a:off x="8160698" y="1548124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788980"/>
            <a:satOff val="952"/>
            <a:lumOff val="29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788980"/>
              <a:satOff val="952"/>
              <a:lumOff val="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36379" y="1548124"/>
        <a:ext cx="184999" cy="253112"/>
      </dsp:txXfrm>
    </dsp:sp>
    <dsp:sp modelId="{8868E06A-4EDE-48EF-9E3B-352EA00B283B}">
      <dsp:nvSpPr>
        <dsp:cNvPr id="0" name=""/>
        <dsp:cNvSpPr/>
      </dsp:nvSpPr>
      <dsp:spPr>
        <a:xfrm>
          <a:off x="8712766" y="2143225"/>
          <a:ext cx="336361" cy="33636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183470"/>
            <a:satOff val="1428"/>
            <a:lumOff val="43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4183470"/>
              <a:satOff val="1428"/>
              <a:lumOff val="4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788447" y="2143225"/>
        <a:ext cx="184999" cy="253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BABCA7-C1E0-41BA-A822-5F61251A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5D6EB5-6FDB-477A-98F5-7409CD537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BB75167-5757-4E5F-869B-5A350BF43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338DAE-FFCB-472B-A9EE-77E42FDBD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B2E0A0-4D94-4C05-97C1-32B5D88A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1E75C9-3350-4F0B-993E-89D3DBD76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5000"/>
              <a:t>Hospital  de niños Ricardo Gutiérrez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s-AR" dirty="0"/>
              <a:t>Servicio de oncohematologia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FB2CC-C7A1-4A53-A088-636FB487F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475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4100"/>
              <a:t>Métodos, diagnósticos y procedimientos médicos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De gran importancia para determinar:</a:t>
            </a:r>
          </a:p>
          <a:p>
            <a:r>
              <a:rPr lang="es-AR" dirty="0"/>
              <a:t> el tipo, localización, y extensión del cáncer.</a:t>
            </a:r>
          </a:p>
          <a:p>
            <a:r>
              <a:rPr lang="es-AR" dirty="0"/>
              <a:t>Se inician con pruebas sencillas de dx hasta las mas complejas.</a:t>
            </a:r>
          </a:p>
        </p:txBody>
      </p:sp>
    </p:spTree>
    <p:extLst>
      <p:ext uri="{BB962C8B-B14F-4D97-AF65-F5344CB8AC3E}">
        <p14:creationId xmlns:p14="http://schemas.microsoft.com/office/powerpoint/2010/main" val="377701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4100"/>
              <a:t>Métodos, diagnósticos y procedimientos médicos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2200"/>
              <a:t>Análisis de sangre, de orina, de liquido cefalorraquídeo.</a:t>
            </a:r>
          </a:p>
          <a:p>
            <a:pPr>
              <a:lnSpc>
                <a:spcPct val="90000"/>
              </a:lnSpc>
            </a:pPr>
            <a:r>
              <a:rPr lang="es-AR" sz="2200"/>
              <a:t>Radiografías</a:t>
            </a:r>
          </a:p>
          <a:p>
            <a:pPr>
              <a:lnSpc>
                <a:spcPct val="90000"/>
              </a:lnSpc>
            </a:pPr>
            <a:r>
              <a:rPr lang="es-AR" sz="2200"/>
              <a:t>TAC</a:t>
            </a:r>
          </a:p>
          <a:p>
            <a:pPr>
              <a:lnSpc>
                <a:spcPct val="90000"/>
              </a:lnSpc>
            </a:pPr>
            <a:r>
              <a:rPr lang="es-AR" sz="2200"/>
              <a:t>RMN</a:t>
            </a:r>
          </a:p>
          <a:p>
            <a:pPr>
              <a:lnSpc>
                <a:spcPct val="90000"/>
              </a:lnSpc>
            </a:pPr>
            <a:r>
              <a:rPr lang="es-AR" sz="2200"/>
              <a:t>Ecografía </a:t>
            </a:r>
          </a:p>
          <a:p>
            <a:pPr>
              <a:lnSpc>
                <a:spcPct val="90000"/>
              </a:lnSpc>
            </a:pPr>
            <a:r>
              <a:rPr lang="es-AR" sz="2200"/>
              <a:t>Medicina nuclear (gammagrafía)</a:t>
            </a:r>
          </a:p>
          <a:p>
            <a:pPr>
              <a:lnSpc>
                <a:spcPct val="90000"/>
              </a:lnSpc>
            </a:pPr>
            <a:r>
              <a:rPr lang="es-AR" sz="2200"/>
              <a:t>Tomografía de emisión por positrones-PET</a:t>
            </a:r>
          </a:p>
          <a:p>
            <a:pPr marL="0" indent="0">
              <a:lnSpc>
                <a:spcPct val="90000"/>
              </a:lnSpc>
              <a:buNone/>
            </a:pPr>
            <a:endParaRPr lang="es-AR" sz="2200"/>
          </a:p>
          <a:p>
            <a:pPr>
              <a:lnSpc>
                <a:spcPct val="90000"/>
              </a:lnSpc>
            </a:pPr>
            <a:endParaRPr lang="es-AR" sz="2200"/>
          </a:p>
        </p:txBody>
      </p:sp>
    </p:spTree>
    <p:extLst>
      <p:ext uri="{BB962C8B-B14F-4D97-AF65-F5344CB8AC3E}">
        <p14:creationId xmlns:p14="http://schemas.microsoft.com/office/powerpoint/2010/main" val="129626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/>
              <a:t>Métodos, diagnósticos y procedimientos médicos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Endoscopias</a:t>
            </a:r>
          </a:p>
          <a:p>
            <a:r>
              <a:rPr lang="en-US"/>
              <a:t>Pruebas histológicas: citología, biopsia.</a:t>
            </a:r>
          </a:p>
        </p:txBody>
      </p:sp>
    </p:spTree>
    <p:extLst>
      <p:ext uri="{BB962C8B-B14F-4D97-AF65-F5344CB8AC3E}">
        <p14:creationId xmlns:p14="http://schemas.microsoft.com/office/powerpoint/2010/main" val="60941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Tumores solidos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AR" dirty="0"/>
              <a:t>Tumores del sistema nervioso central:</a:t>
            </a:r>
          </a:p>
          <a:p>
            <a:r>
              <a:rPr lang="es-AR" dirty="0"/>
              <a:t>Se clasifican y denominan por el tipo de tejido en el cual se desarrollan.</a:t>
            </a:r>
          </a:p>
          <a:p>
            <a:r>
              <a:rPr lang="es-AR" dirty="0"/>
              <a:t>Es el segundo mas frecuente. Entre los 5-10 años</a:t>
            </a:r>
          </a:p>
          <a:p>
            <a:r>
              <a:rPr lang="es-AR" dirty="0"/>
              <a:t>Signos y síntomas: convulsiones, cefaleas, vómitos, irritabilidad, etc.</a:t>
            </a: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636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Tumores solidos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dirty="0"/>
              <a:t>2-  Neuroblastoma:</a:t>
            </a:r>
          </a:p>
          <a:p>
            <a:pPr marL="0" indent="0">
              <a:buNone/>
            </a:pPr>
            <a:r>
              <a:rPr lang="es-AR" dirty="0"/>
              <a:t>Se origina en las células pequeñas y azules que se originan en la cresta neural. Estas forman la medula adrenal y los ganglios simpáticos</a:t>
            </a:r>
          </a:p>
          <a:p>
            <a:pPr marL="0" indent="0">
              <a:buNone/>
            </a:pPr>
            <a:r>
              <a:rPr lang="es-AR" dirty="0"/>
              <a:t>Es el segundo tumor maligno de la infancia y representa el 8 %.</a:t>
            </a:r>
          </a:p>
          <a:p>
            <a:pPr marL="0" indent="0">
              <a:buNone/>
            </a:pPr>
            <a:r>
              <a:rPr lang="es-AR" dirty="0"/>
              <a:t>En argentina hay 80 casos por año y el 55% son menores de 2 años.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5247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Neuroblastoma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Localización :</a:t>
            </a:r>
          </a:p>
          <a:p>
            <a:r>
              <a:rPr lang="es-AR" dirty="0"/>
              <a:t>Abdomen 65%</a:t>
            </a:r>
          </a:p>
          <a:p>
            <a:r>
              <a:rPr lang="es-AR" dirty="0"/>
              <a:t>Tórax 20%</a:t>
            </a:r>
          </a:p>
          <a:p>
            <a:r>
              <a:rPr lang="es-AR" dirty="0"/>
              <a:t>Pelvis 4% </a:t>
            </a:r>
          </a:p>
          <a:p>
            <a:r>
              <a:rPr lang="es-AR" dirty="0"/>
              <a:t>Cuello 1%</a:t>
            </a:r>
          </a:p>
          <a:p>
            <a:r>
              <a:rPr lang="es-AR" dirty="0"/>
              <a:t>Otros 10%</a:t>
            </a:r>
          </a:p>
        </p:txBody>
      </p:sp>
    </p:spTree>
    <p:extLst>
      <p:ext uri="{BB962C8B-B14F-4D97-AF65-F5344CB8AC3E}">
        <p14:creationId xmlns:p14="http://schemas.microsoft.com/office/powerpoint/2010/main" val="187025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77" y="824249"/>
            <a:ext cx="10251583" cy="5051090"/>
          </a:xfrm>
        </p:spPr>
      </p:pic>
    </p:spTree>
    <p:extLst>
      <p:ext uri="{BB962C8B-B14F-4D97-AF65-F5344CB8AC3E}">
        <p14:creationId xmlns:p14="http://schemas.microsoft.com/office/powerpoint/2010/main" val="359090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Neuroblastoma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Signos y síntomas</a:t>
            </a:r>
          </a:p>
          <a:p>
            <a:r>
              <a:rPr lang="es-AR" dirty="0"/>
              <a:t>Según estadio y localización del tumor</a:t>
            </a:r>
          </a:p>
          <a:p>
            <a:r>
              <a:rPr lang="es-AR" dirty="0"/>
              <a:t>Fiebre</a:t>
            </a:r>
          </a:p>
          <a:p>
            <a:r>
              <a:rPr lang="es-AR" dirty="0"/>
              <a:t>Vómitos, diarrea, disfagia, dolor e irritabilidad</a:t>
            </a:r>
          </a:p>
          <a:p>
            <a:r>
              <a:rPr lang="es-AR" dirty="0"/>
              <a:t>Masa abdominal</a:t>
            </a:r>
          </a:p>
          <a:p>
            <a:r>
              <a:rPr lang="es-AR" dirty="0"/>
              <a:t>Hepatomegalia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AR" dirty="0"/>
              <a:t>Adenomegalia</a:t>
            </a:r>
          </a:p>
          <a:p>
            <a:r>
              <a:rPr lang="es-AR" dirty="0"/>
              <a:t>Dolores óseos</a:t>
            </a:r>
          </a:p>
          <a:p>
            <a:r>
              <a:rPr lang="es-AR" dirty="0"/>
              <a:t>Equimosis periorbitaria</a:t>
            </a:r>
          </a:p>
          <a:p>
            <a:r>
              <a:rPr lang="es-AR" dirty="0"/>
              <a:t>Anemia</a:t>
            </a:r>
          </a:p>
          <a:p>
            <a:r>
              <a:rPr lang="es-AR" dirty="0"/>
              <a:t>Diarrea crónica</a:t>
            </a:r>
          </a:p>
          <a:p>
            <a:r>
              <a:rPr lang="es-AR" dirty="0"/>
              <a:t>Hta, cefalea, taquicardia.</a:t>
            </a:r>
          </a:p>
          <a:p>
            <a:r>
              <a:rPr lang="es-AR" dirty="0"/>
              <a:t>Parapesia, paraplejia</a:t>
            </a:r>
          </a:p>
          <a:p>
            <a:r>
              <a:rPr lang="es-AR" dirty="0"/>
              <a:t>Distres respiratorio.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9167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Métodos diagnósticos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Se disemina por vía linfática y hematógena.</a:t>
            </a:r>
          </a:p>
          <a:p>
            <a:r>
              <a:rPr lang="es-AR" dirty="0"/>
              <a:t>Hemograma, LDH</a:t>
            </a:r>
          </a:p>
          <a:p>
            <a:r>
              <a:rPr lang="es-AR" dirty="0"/>
              <a:t>Catecolaminas urinarias altas</a:t>
            </a:r>
          </a:p>
          <a:p>
            <a:r>
              <a:rPr lang="es-AR" dirty="0"/>
              <a:t>Biopsia de MO</a:t>
            </a:r>
          </a:p>
          <a:p>
            <a:r>
              <a:rPr lang="es-AR" dirty="0"/>
              <a:t>Centellograma  óseo</a:t>
            </a:r>
          </a:p>
          <a:p>
            <a:r>
              <a:rPr lang="es-AR" dirty="0"/>
              <a:t>TAC,RMN,MIBG</a:t>
            </a:r>
          </a:p>
        </p:txBody>
      </p:sp>
    </p:spTree>
    <p:extLst>
      <p:ext uri="{BB962C8B-B14F-4D97-AF65-F5344CB8AC3E}">
        <p14:creationId xmlns:p14="http://schemas.microsoft.com/office/powerpoint/2010/main" val="13070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4100"/>
              <a:t>Tratamiento</a:t>
            </a:r>
            <a:br>
              <a:rPr lang="es-AR" sz="4100"/>
            </a:br>
            <a:endParaRPr lang="es-AR" sz="41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Bajo riesgo: cirugía</a:t>
            </a:r>
          </a:p>
          <a:p>
            <a:r>
              <a:rPr lang="es-AR" dirty="0"/>
              <a:t>Riesgo moderado: cirugía y quimio</a:t>
            </a:r>
          </a:p>
          <a:p>
            <a:r>
              <a:rPr lang="es-AR" dirty="0"/>
              <a:t>Alto riesgo: ídem +TAMO, radioterapia, acido cisretinoico</a:t>
            </a:r>
          </a:p>
          <a:p>
            <a:r>
              <a:rPr lang="es-AR" dirty="0"/>
              <a:t>Inducción, intensificación, mantenimiento</a:t>
            </a:r>
          </a:p>
        </p:txBody>
      </p:sp>
    </p:spTree>
    <p:extLst>
      <p:ext uri="{BB962C8B-B14F-4D97-AF65-F5344CB8AC3E}">
        <p14:creationId xmlns:p14="http://schemas.microsoft.com/office/powerpoint/2010/main" val="11928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8DEA17-7359-407D-A02A-A8CF2716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0441CD-8CC9-4AD0-907B-02DF1B001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6DA029-2D81-4CD3-94FD-0DE7C7C98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97E00D-CA46-4017-A976-63BD0CB07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7" name="Rounded Rectangle 17">
              <a:extLst>
                <a:ext uri="{FF2B5EF4-FFF2-40B4-BE49-F238E27FC236}">
                  <a16:creationId xmlns:a16="http://schemas.microsoft.com/office/drawing/2014/main" id="{E6F384A6-53DA-4F11-8B23-B3B8224DE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15DC92-3502-4B25-A420-0FD164521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0332DC96-9E36-410B-B37F-6AFCF1D69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EBAF10C-B0FA-4F83-90B2-EBEE61AC5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/>
          </a:bodyPr>
          <a:lstStyle/>
          <a:p>
            <a:r>
              <a:rPr lang="es-AR" dirty="0"/>
              <a:t>Cáncer 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es-AR"/>
              <a:t>Infantil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150E35-A777-4E6D-8905-130F608C6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8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Tumores solidos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Tumor de wilms</a:t>
            </a:r>
          </a:p>
          <a:p>
            <a:r>
              <a:rPr lang="es-AR" dirty="0"/>
              <a:t>Se presenta entre los 2-5 años</a:t>
            </a:r>
          </a:p>
          <a:p>
            <a:r>
              <a:rPr lang="es-AR" dirty="0"/>
              <a:t>En el 90% de los casos es unilateral</a:t>
            </a:r>
          </a:p>
          <a:p>
            <a:r>
              <a:rPr lang="es-AR" dirty="0"/>
              <a:t>Se asocia con </a:t>
            </a:r>
            <a:r>
              <a:rPr lang="es-AR" dirty="0" err="1"/>
              <a:t>aniridia</a:t>
            </a:r>
            <a:r>
              <a:rPr lang="es-AR" dirty="0"/>
              <a:t>, </a:t>
            </a:r>
            <a:r>
              <a:rPr lang="es-AR" dirty="0" err="1"/>
              <a:t>hemihipertrofia</a:t>
            </a:r>
            <a:r>
              <a:rPr lang="es-AR" dirty="0"/>
              <a:t> y malformaciones genitales</a:t>
            </a:r>
          </a:p>
        </p:txBody>
      </p:sp>
    </p:spTree>
    <p:extLst>
      <p:ext uri="{BB962C8B-B14F-4D97-AF65-F5344CB8AC3E}">
        <p14:creationId xmlns:p14="http://schemas.microsoft.com/office/powerpoint/2010/main" val="279729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Tumor de Wilms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Clínica </a:t>
            </a:r>
          </a:p>
          <a:p>
            <a:r>
              <a:rPr lang="es-AR" dirty="0"/>
              <a:t>niño sano con masa abdominal palpable</a:t>
            </a:r>
          </a:p>
          <a:p>
            <a:r>
              <a:rPr lang="es-AR" dirty="0"/>
              <a:t>Dolor abdominal</a:t>
            </a:r>
          </a:p>
          <a:p>
            <a:r>
              <a:rPr lang="es-AR" dirty="0"/>
              <a:t>Hematuria</a:t>
            </a:r>
          </a:p>
          <a:p>
            <a:r>
              <a:rPr lang="es-AR" dirty="0"/>
              <a:t>Hta arterial</a:t>
            </a:r>
          </a:p>
          <a:p>
            <a:r>
              <a:rPr lang="es-AR" dirty="0"/>
              <a:t>Anemia, fiebre, estreñimiento</a:t>
            </a:r>
          </a:p>
        </p:txBody>
      </p:sp>
    </p:spTree>
    <p:extLst>
      <p:ext uri="{BB962C8B-B14F-4D97-AF65-F5344CB8AC3E}">
        <p14:creationId xmlns:p14="http://schemas.microsoft.com/office/powerpoint/2010/main" val="4180251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sz="4100"/>
              <a:t>Tumor de Wilms</a:t>
            </a:r>
            <a:br>
              <a:rPr lang="es-AR" sz="4100"/>
            </a:br>
            <a:endParaRPr lang="es-AR" sz="410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Estudios diagnósticos</a:t>
            </a:r>
          </a:p>
          <a:p>
            <a:r>
              <a:rPr lang="es-AR" dirty="0"/>
              <a:t>Ecografía abdominal con evaluación de la vena renal y cava</a:t>
            </a:r>
          </a:p>
          <a:p>
            <a:r>
              <a:rPr lang="es-AR" dirty="0"/>
              <a:t>Rx y TAC de tórax, abdomen, pelvis.</a:t>
            </a:r>
          </a:p>
        </p:txBody>
      </p:sp>
    </p:spTree>
    <p:extLst>
      <p:ext uri="{BB962C8B-B14F-4D97-AF65-F5344CB8AC3E}">
        <p14:creationId xmlns:p14="http://schemas.microsoft.com/office/powerpoint/2010/main" val="119582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Tumor de Wilms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 Tratamiento </a:t>
            </a:r>
          </a:p>
          <a:p>
            <a:r>
              <a:rPr lang="es-AR" dirty="0"/>
              <a:t>Localizado 4 </a:t>
            </a:r>
            <a:r>
              <a:rPr lang="es-AR" dirty="0" err="1"/>
              <a:t>sem</a:t>
            </a:r>
            <a:r>
              <a:rPr lang="es-AR" dirty="0"/>
              <a:t> x 2 – </a:t>
            </a:r>
            <a:r>
              <a:rPr lang="es-AR" dirty="0" err="1"/>
              <a:t>vrc</a:t>
            </a:r>
            <a:r>
              <a:rPr lang="es-AR" dirty="0"/>
              <a:t>/</a:t>
            </a:r>
            <a:r>
              <a:rPr lang="es-AR" dirty="0" err="1"/>
              <a:t>act</a:t>
            </a:r>
            <a:r>
              <a:rPr lang="es-AR" dirty="0"/>
              <a:t> d</a:t>
            </a:r>
          </a:p>
          <a:p>
            <a:r>
              <a:rPr lang="es-AR" dirty="0"/>
              <a:t>Metas asico 6  </a:t>
            </a:r>
            <a:r>
              <a:rPr lang="es-AR" dirty="0" err="1"/>
              <a:t>sem</a:t>
            </a:r>
            <a:r>
              <a:rPr lang="es-AR" dirty="0"/>
              <a:t> x 3 –</a:t>
            </a:r>
            <a:r>
              <a:rPr lang="es-AR" dirty="0" err="1"/>
              <a:t>vcr</a:t>
            </a:r>
            <a:r>
              <a:rPr lang="es-AR" dirty="0"/>
              <a:t>/</a:t>
            </a:r>
            <a:r>
              <a:rPr lang="es-AR" dirty="0" err="1"/>
              <a:t>act</a:t>
            </a:r>
            <a:r>
              <a:rPr lang="es-AR" dirty="0"/>
              <a:t> d/</a:t>
            </a:r>
            <a:r>
              <a:rPr lang="es-AR" dirty="0" err="1"/>
              <a:t>dox</a:t>
            </a:r>
            <a:endParaRPr lang="es-AR" dirty="0"/>
          </a:p>
          <a:p>
            <a:r>
              <a:rPr lang="es-AR" dirty="0"/>
              <a:t>Bilateral </a:t>
            </a:r>
            <a:r>
              <a:rPr lang="es-AR" dirty="0" err="1"/>
              <a:t>vrc</a:t>
            </a:r>
            <a:r>
              <a:rPr lang="es-AR" dirty="0"/>
              <a:t>/</a:t>
            </a:r>
            <a:r>
              <a:rPr lang="es-AR" dirty="0" err="1"/>
              <a:t>act</a:t>
            </a:r>
            <a:r>
              <a:rPr lang="es-AR" dirty="0"/>
              <a:t> d si hay respuesta</a:t>
            </a:r>
          </a:p>
          <a:p>
            <a:r>
              <a:rPr lang="es-AR" dirty="0"/>
              <a:t>Cirugía.</a:t>
            </a:r>
          </a:p>
          <a:p>
            <a:r>
              <a:rPr lang="es-AR" dirty="0"/>
              <a:t>Estadificaion 1 al 5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15107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Tumor de Wilms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50017"/>
            <a:ext cx="4718304" cy="3451538"/>
          </a:xfrm>
        </p:spPr>
      </p:pic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0" y="2446985"/>
            <a:ext cx="5191257" cy="3554569"/>
          </a:xfrm>
        </p:spPr>
      </p:pic>
    </p:spTree>
    <p:extLst>
      <p:ext uri="{BB962C8B-B14F-4D97-AF65-F5344CB8AC3E}">
        <p14:creationId xmlns:p14="http://schemas.microsoft.com/office/powerpoint/2010/main" val="2918177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Retinoblastoma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Tumor maligno de la retina</a:t>
            </a:r>
          </a:p>
          <a:p>
            <a:r>
              <a:rPr lang="en-US"/>
              <a:t>Generalmente aparece en menores de 5 años</a:t>
            </a:r>
          </a:p>
          <a:p>
            <a:r>
              <a:rPr lang="en-US"/>
              <a:t>Clinica </a:t>
            </a:r>
          </a:p>
          <a:p>
            <a:r>
              <a:rPr lang="en-US"/>
              <a:t>Leucocoria</a:t>
            </a:r>
          </a:p>
          <a:p>
            <a:r>
              <a:rPr lang="en-US"/>
              <a:t>Estrabismo</a:t>
            </a:r>
          </a:p>
          <a:p>
            <a:r>
              <a:rPr lang="en-US"/>
              <a:t>Inflamación orbitaria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0" r="25514" b="-1"/>
          <a:stretch/>
        </p:blipFill>
        <p:spPr>
          <a:xfrm>
            <a:off x="8085026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27005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Retinoblastoma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2472744"/>
            <a:ext cx="8062173" cy="3451538"/>
          </a:xfrm>
        </p:spPr>
      </p:pic>
    </p:spTree>
    <p:extLst>
      <p:ext uri="{BB962C8B-B14F-4D97-AF65-F5344CB8AC3E}">
        <p14:creationId xmlns:p14="http://schemas.microsoft.com/office/powerpoint/2010/main" val="1599153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Rabdomiosarcoma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Sarcoma de partes blandas que afecta a las células de los músculos estriado</a:t>
            </a:r>
          </a:p>
          <a:p>
            <a:r>
              <a:rPr lang="es-AR" dirty="0"/>
              <a:t>Mas frecuente en cabeza, cuello, pelvis y extremidades</a:t>
            </a:r>
          </a:p>
          <a:p>
            <a:r>
              <a:rPr lang="es-AR" dirty="0"/>
              <a:t>Se observa mas en varones</a:t>
            </a:r>
          </a:p>
          <a:p>
            <a:r>
              <a:rPr lang="es-AR" dirty="0"/>
              <a:t>Se divide en 4 tipos:</a:t>
            </a:r>
          </a:p>
          <a:p>
            <a:r>
              <a:rPr lang="es-AR" dirty="0"/>
              <a:t>Mas común </a:t>
            </a:r>
            <a:r>
              <a:rPr lang="es-AR" dirty="0" err="1"/>
              <a:t>rabdosarcoma</a:t>
            </a:r>
            <a:r>
              <a:rPr lang="es-AR" dirty="0"/>
              <a:t> embrionario</a:t>
            </a:r>
          </a:p>
          <a:p>
            <a:r>
              <a:rPr lang="es-AR" dirty="0"/>
              <a:t>Los síntomas dependen de la </a:t>
            </a:r>
            <a:r>
              <a:rPr lang="es-AR" dirty="0" err="1"/>
              <a:t>localizacion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01420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Osteosarcoma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Es el cáncer de hueso.</a:t>
            </a:r>
          </a:p>
          <a:p>
            <a:r>
              <a:rPr lang="es-AR" dirty="0"/>
              <a:t>Generalmente aparece en huesos largos del brazo y de la pierna</a:t>
            </a:r>
          </a:p>
          <a:p>
            <a:r>
              <a:rPr lang="es-AR" dirty="0"/>
              <a:t>Mas frecuente en varones y ocurre entre los 10-25 años</a:t>
            </a:r>
          </a:p>
        </p:txBody>
      </p:sp>
    </p:spTree>
    <p:extLst>
      <p:ext uri="{BB962C8B-B14F-4D97-AF65-F5344CB8AC3E}">
        <p14:creationId xmlns:p14="http://schemas.microsoft.com/office/powerpoint/2010/main" val="1174351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Osteosarcoma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Dolor óseo recurrente, por las  noches</a:t>
            </a:r>
          </a:p>
          <a:p>
            <a:r>
              <a:rPr lang="es-AR" dirty="0"/>
              <a:t>Dificultad para movilizarse, masa palpable </a:t>
            </a:r>
          </a:p>
          <a:p>
            <a:r>
              <a:rPr lang="es-AR" dirty="0"/>
              <a:t>Tumefacción </a:t>
            </a:r>
          </a:p>
          <a:p>
            <a:r>
              <a:rPr lang="es-AR" dirty="0"/>
              <a:t>Laboratorio ( FA y LDH aumentas)</a:t>
            </a:r>
          </a:p>
          <a:p>
            <a:r>
              <a:rPr lang="es-AR" dirty="0"/>
              <a:t>Rx “aspecto rayos de sol”</a:t>
            </a:r>
          </a:p>
        </p:txBody>
      </p:sp>
    </p:spTree>
    <p:extLst>
      <p:ext uri="{BB962C8B-B14F-4D97-AF65-F5344CB8AC3E}">
        <p14:creationId xmlns:p14="http://schemas.microsoft.com/office/powerpoint/2010/main" val="126289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262626"/>
                </a:solidFill>
              </a:rPr>
              <a:t>Generalidades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8849BDD-4D3C-1151-7F63-409872BA0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84926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28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Osteosarcoma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2540827"/>
            <a:ext cx="3734872" cy="3447849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19" y="2665927"/>
            <a:ext cx="5087154" cy="3322749"/>
          </a:xfrm>
        </p:spPr>
      </p:pic>
    </p:spTree>
    <p:extLst>
      <p:ext uri="{BB962C8B-B14F-4D97-AF65-F5344CB8AC3E}">
        <p14:creationId xmlns:p14="http://schemas.microsoft.com/office/powerpoint/2010/main" val="1496587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Sarcoma de Edwin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 err="1"/>
              <a:t>Tambien</a:t>
            </a:r>
            <a:r>
              <a:rPr lang="es-AR" dirty="0"/>
              <a:t> es el cáncer de hueso, se puede originar de partes blandas, son células pequeñas azules derivadas de la cresta neural.</a:t>
            </a:r>
          </a:p>
          <a:p>
            <a:r>
              <a:rPr lang="es-AR" dirty="0"/>
              <a:t>Afecta a las diferentes partes del hueso y suele presentarse en huesos diferentes largos y planos.</a:t>
            </a:r>
          </a:p>
          <a:p>
            <a:r>
              <a:rPr lang="es-AR" dirty="0"/>
              <a:t>Mas frecuente en varones entre 10-25 años</a:t>
            </a:r>
          </a:p>
          <a:p>
            <a:r>
              <a:rPr lang="es-AR" dirty="0"/>
              <a:t>Clínica similar a osteosarcoma.</a:t>
            </a:r>
          </a:p>
          <a:p>
            <a:r>
              <a:rPr lang="es-AR" dirty="0"/>
              <a:t>Rx en capas de cebolla</a:t>
            </a:r>
          </a:p>
        </p:txBody>
      </p:sp>
    </p:spTree>
    <p:extLst>
      <p:ext uri="{BB962C8B-B14F-4D97-AF65-F5344CB8AC3E}">
        <p14:creationId xmlns:p14="http://schemas.microsoft.com/office/powerpoint/2010/main" val="40516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Sarcoma de Ewing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395469"/>
            <a:ext cx="4422817" cy="3721995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161" y="2395469"/>
            <a:ext cx="4959437" cy="3721995"/>
          </a:xfrm>
        </p:spPr>
      </p:pic>
    </p:spTree>
    <p:extLst>
      <p:ext uri="{BB962C8B-B14F-4D97-AF65-F5344CB8AC3E}">
        <p14:creationId xmlns:p14="http://schemas.microsoft.com/office/powerpoint/2010/main" val="185361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Tratamiento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AR" dirty="0"/>
              <a:t>Siempre depende del tipo de cáncer y el estadio en el que se encuentre el paciente se pueden utilizar una o mas modalidades de tratamiento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Cirugía 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Quimioterapia 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Vías de administración:  </a:t>
            </a:r>
            <a:r>
              <a:rPr lang="es-AR" dirty="0" err="1"/>
              <a:t>vo</a:t>
            </a:r>
            <a:r>
              <a:rPr lang="es-AR" dirty="0"/>
              <a:t>, ev, intratecal, IM, SC 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Radioterapia</a:t>
            </a:r>
            <a:endParaRPr lang="es-AR"/>
          </a:p>
          <a:p>
            <a:pPr>
              <a:lnSpc>
                <a:spcPct val="90000"/>
              </a:lnSpc>
            </a:pPr>
            <a:r>
              <a:rPr lang="es-AR" dirty="0"/>
              <a:t>Trasplante de medula ósea 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4781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Tumor de células germinales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Se originan a partir de células germinales primordiales y epitelio </a:t>
            </a:r>
            <a:r>
              <a:rPr lang="es-AR" dirty="0" err="1"/>
              <a:t>celomico</a:t>
            </a:r>
            <a:endParaRPr lang="es-AR" dirty="0"/>
          </a:p>
          <a:p>
            <a:r>
              <a:rPr lang="es-AR" dirty="0"/>
              <a:t>Mas frecuentes en testículos y ovarios </a:t>
            </a:r>
          </a:p>
          <a:p>
            <a:r>
              <a:rPr lang="es-AR" dirty="0" err="1"/>
              <a:t>Clinica</a:t>
            </a:r>
            <a:r>
              <a:rPr lang="es-AR" dirty="0"/>
              <a:t>: depende de el tamaño y la localización</a:t>
            </a:r>
          </a:p>
          <a:p>
            <a:r>
              <a:rPr lang="es-AR" dirty="0"/>
              <a:t>Diagnostico con marcadores tumorales como alfa feto proteína, subunidad b de la </a:t>
            </a:r>
            <a:r>
              <a:rPr lang="es-AR" dirty="0" err="1"/>
              <a:t>hcg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87695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 err="1"/>
              <a:t>Hepatoblastoma</a:t>
            </a:r>
            <a:r>
              <a:rPr lang="es-AR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En menores de 3 años</a:t>
            </a:r>
          </a:p>
          <a:p>
            <a:r>
              <a:rPr lang="es-AR" dirty="0"/>
              <a:t>Alteraciones en la vía de las células presentadoras de antígeno</a:t>
            </a:r>
          </a:p>
          <a:p>
            <a:r>
              <a:rPr lang="es-AR" dirty="0"/>
              <a:t>Presenta mas abdominal asintomática, anemia, vómitos, perdida de peso, dolor</a:t>
            </a:r>
          </a:p>
          <a:p>
            <a:r>
              <a:rPr lang="es-AR" dirty="0" err="1"/>
              <a:t>Dx</a:t>
            </a:r>
            <a:r>
              <a:rPr lang="es-AR" dirty="0"/>
              <a:t> marcadores tumorales alfa feto proteína, pruebas funcionales hepáticas, </a:t>
            </a:r>
            <a:r>
              <a:rPr lang="es-AR" dirty="0" err="1"/>
              <a:t>etc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2812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 err="1"/>
              <a:t>Hepatoblastoma</a:t>
            </a:r>
            <a:r>
              <a:rPr lang="es-AR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Factores de riesgo</a:t>
            </a:r>
          </a:p>
          <a:p>
            <a:r>
              <a:rPr lang="es-AR" dirty="0" err="1"/>
              <a:t>Poliposis</a:t>
            </a:r>
            <a:r>
              <a:rPr lang="es-AR" dirty="0"/>
              <a:t> </a:t>
            </a:r>
            <a:r>
              <a:rPr lang="es-AR" dirty="0" err="1"/>
              <a:t>adenomatosa</a:t>
            </a:r>
            <a:r>
              <a:rPr lang="es-AR" dirty="0"/>
              <a:t> familiar</a:t>
            </a:r>
          </a:p>
          <a:p>
            <a:r>
              <a:rPr lang="es-AR" dirty="0" err="1"/>
              <a:t>Sme</a:t>
            </a:r>
            <a:r>
              <a:rPr lang="es-AR" dirty="0"/>
              <a:t>. </a:t>
            </a:r>
            <a:r>
              <a:rPr lang="es-AR" dirty="0" err="1"/>
              <a:t>Beckwith</a:t>
            </a:r>
            <a:r>
              <a:rPr lang="es-AR" dirty="0"/>
              <a:t> </a:t>
            </a:r>
            <a:r>
              <a:rPr lang="es-AR" dirty="0" err="1"/>
              <a:t>Wiedemann</a:t>
            </a:r>
            <a:r>
              <a:rPr lang="es-AR" dirty="0"/>
              <a:t> (microcefalia, </a:t>
            </a:r>
            <a:r>
              <a:rPr lang="es-AR" dirty="0" err="1"/>
              <a:t>macroglosia,hernia</a:t>
            </a:r>
            <a:r>
              <a:rPr lang="es-AR" dirty="0"/>
              <a:t> umbilical)</a:t>
            </a:r>
          </a:p>
          <a:p>
            <a:r>
              <a:rPr lang="es-AR" dirty="0"/>
              <a:t>Bajo peso al nacer</a:t>
            </a:r>
          </a:p>
          <a:p>
            <a:r>
              <a:rPr lang="es-AR" dirty="0" err="1"/>
              <a:t>Hemihipertrofia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3960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A69821-C239-4E8E-BE13-2F9DB3847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1E5758-C4C6-4881-AAD9-E5EE115DE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85D9AA-FF41-41E7-AEAC-314165E15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AAE047-5456-48AD-A251-9B629B4BC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2FAF40-8EB6-4923-A7E6-706BE2B81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181DBE3-7C4F-41FD-A431-64ACD466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 err="1"/>
              <a:t>Hepatoblastoma</a:t>
            </a:r>
            <a:r>
              <a:rPr lang="es-AR" dirty="0"/>
              <a:t>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4DB465-2C98-4EF6-AB2C-BA288ACCB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dirty="0"/>
              <a:t>Tratamiento </a:t>
            </a:r>
          </a:p>
          <a:p>
            <a:r>
              <a:rPr lang="es-AR"/>
              <a:t>Resección </a:t>
            </a:r>
            <a:r>
              <a:rPr lang="es-AR" dirty="0"/>
              <a:t>del tumor</a:t>
            </a:r>
          </a:p>
          <a:p>
            <a:r>
              <a:rPr lang="es-AR" dirty="0"/>
              <a:t>Quimioterapia </a:t>
            </a:r>
          </a:p>
        </p:txBody>
      </p:sp>
    </p:spTree>
    <p:extLst>
      <p:ext uri="{BB962C8B-B14F-4D97-AF65-F5344CB8AC3E}">
        <p14:creationId xmlns:p14="http://schemas.microsoft.com/office/powerpoint/2010/main" val="3343890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Muchas gracias por su atención!!!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4" y="2557463"/>
            <a:ext cx="9362941" cy="3317875"/>
          </a:xfrm>
        </p:spPr>
      </p:pic>
    </p:spTree>
    <p:extLst>
      <p:ext uri="{BB962C8B-B14F-4D97-AF65-F5344CB8AC3E}">
        <p14:creationId xmlns:p14="http://schemas.microsoft.com/office/powerpoint/2010/main" val="4220548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262626"/>
                </a:solidFill>
              </a:rPr>
              <a:t>Generalidades 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38C7DA02-C361-DC8D-0DD4-789190263F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98505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16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893194"/>
            <a:ext cx="9601196" cy="425003"/>
          </a:xfrm>
        </p:spPr>
        <p:txBody>
          <a:bodyPr>
            <a:normAutofit fontScale="90000"/>
          </a:bodyPr>
          <a:lstStyle/>
          <a:p>
            <a:r>
              <a:rPr lang="es-ES" sz="2700" b="1" dirty="0"/>
              <a:t>Distribución de casos según Clasificación Internacional </a:t>
            </a:r>
            <a:br>
              <a:rPr lang="es-AR" sz="2700" dirty="0"/>
            </a:br>
            <a:r>
              <a:rPr lang="es-ES" sz="2700" b="1" dirty="0"/>
              <a:t>de Cáncer Pediátrico (ICCC) n: 19.681, 2000-2014</a:t>
            </a:r>
            <a:br>
              <a:rPr lang="es-AR" dirty="0"/>
            </a:br>
            <a:endParaRPr lang="es-AR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199" y="2454432"/>
            <a:ext cx="5740694" cy="3317875"/>
          </a:xfrm>
        </p:spPr>
      </p:pic>
    </p:spTree>
    <p:extLst>
      <p:ext uri="{BB962C8B-B14F-4D97-AF65-F5344CB8AC3E}">
        <p14:creationId xmlns:p14="http://schemas.microsoft.com/office/powerpoint/2010/main" val="2661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/>
              <a:t>Distribución del cáncer infantil por Edad y Sexo en Argentina 19.681, 2000- 2014</a:t>
            </a:r>
            <a:endParaRPr lang="es-AR" sz="24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434108"/>
            <a:ext cx="4718050" cy="3200846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434108"/>
            <a:ext cx="4718050" cy="3191445"/>
          </a:xfrm>
        </p:spPr>
      </p:pic>
    </p:spTree>
    <p:extLst>
      <p:ext uri="{BB962C8B-B14F-4D97-AF65-F5344CB8AC3E}">
        <p14:creationId xmlns:p14="http://schemas.microsoft.com/office/powerpoint/2010/main" val="23343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7328C2D-38F0-4C80-9EA5-A1AD0D6B2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17E249-48D0-476B-A642-A5D58DD39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4B7EC7-DE5B-4F27-839A-7CDF49C61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A01082-3C8F-4602-8DA7-C82DF7095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 algn="ctr">
              <a:solidFill>
                <a:schemeClr val="accent1"/>
              </a:solidFill>
              <a:prstDash val="solid"/>
              <a:miter lim="800000"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p:spPr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21B48A-5892-4DD2-B2E1-91BD42A4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E083B53-5B4C-4C29-BDFD-A28B754A5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s-AR" dirty="0"/>
              <a:t>Linfomas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65B193-F600-4C1B-9DBF-09D94CDB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AR" sz="2200"/>
              <a:t>Se desarrollan en el sistema linfático que forma parte del sistema inmunológico.</a:t>
            </a:r>
          </a:p>
          <a:p>
            <a:r>
              <a:rPr lang="es-AR" sz="2200"/>
              <a:t>Ubicado en el bazo, el timo, los ganglios, la medula ósea demás tejidos que contienen tejido linfoide( amígdalas, piel, intestino delgado, y el estomago)</a:t>
            </a:r>
          </a:p>
          <a:p>
            <a:r>
              <a:rPr lang="es-AR" sz="2200"/>
              <a:t>Se dividen en dos grandes grupos:</a:t>
            </a:r>
          </a:p>
          <a:p>
            <a:r>
              <a:rPr lang="es-AR" sz="2200"/>
              <a:t>Linfoma de hodgking: afecta a los ganglios linfáticos periféricos. Entre 10-30 años</a:t>
            </a:r>
          </a:p>
          <a:p>
            <a:r>
              <a:rPr lang="es-AR" sz="2200"/>
              <a:t>Linfoma no hodgking: mas frecuente en pediatría, se ubica en mediastino y en el estomago( puede encontrarse en otros lugares)</a:t>
            </a:r>
          </a:p>
        </p:txBody>
      </p:sp>
    </p:spTree>
    <p:extLst>
      <p:ext uri="{BB962C8B-B14F-4D97-AF65-F5344CB8AC3E}">
        <p14:creationId xmlns:p14="http://schemas.microsoft.com/office/powerpoint/2010/main" val="28330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66222"/>
            <a:ext cx="9716035" cy="5279573"/>
          </a:xfrm>
        </p:spPr>
      </p:pic>
    </p:spTree>
    <p:extLst>
      <p:ext uri="{BB962C8B-B14F-4D97-AF65-F5344CB8AC3E}">
        <p14:creationId xmlns:p14="http://schemas.microsoft.com/office/powerpoint/2010/main" val="153549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>
                <a:solidFill>
                  <a:srgbClr val="262626"/>
                </a:solidFill>
              </a:rPr>
              <a:t>Tumores solidos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1861540"/>
            <a:ext cx="5278777" cy="29561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7535824" y="2556932"/>
            <a:ext cx="3360771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Pueden ser:</a:t>
            </a:r>
          </a:p>
          <a:p>
            <a:r>
              <a:rPr lang="en-US">
                <a:solidFill>
                  <a:srgbClr val="262626"/>
                </a:solidFill>
              </a:rPr>
              <a:t>Benignos o malignos (agresivos y de rápido crecimiento)</a:t>
            </a:r>
          </a:p>
          <a:p>
            <a:endParaRPr lang="en-US">
              <a:solidFill>
                <a:srgbClr val="262626"/>
              </a:solidFill>
            </a:endParaRPr>
          </a:p>
          <a:p>
            <a:endParaRPr lang="en-US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6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782</TotalTime>
  <Words>1032</Words>
  <Application>Microsoft Office PowerPoint</Application>
  <PresentationFormat>Panorámica</PresentationFormat>
  <Paragraphs>170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Arial</vt:lpstr>
      <vt:lpstr>Garamond</vt:lpstr>
      <vt:lpstr>Orgánico</vt:lpstr>
      <vt:lpstr>Hospital  de niños Ricardo Gutiérrez</vt:lpstr>
      <vt:lpstr>Cáncer </vt:lpstr>
      <vt:lpstr>Generalidades </vt:lpstr>
      <vt:lpstr>Generalidades </vt:lpstr>
      <vt:lpstr>Distribución de casos según Clasificación Internacional  de Cáncer Pediátrico (ICCC) n: 19.681, 2000-2014 </vt:lpstr>
      <vt:lpstr>Distribución del cáncer infantil por Edad y Sexo en Argentina 19.681, 2000- 2014</vt:lpstr>
      <vt:lpstr>Linfomas </vt:lpstr>
      <vt:lpstr>Presentación de PowerPoint</vt:lpstr>
      <vt:lpstr>Tumores solidos </vt:lpstr>
      <vt:lpstr>Métodos, diagnósticos y procedimientos médicos</vt:lpstr>
      <vt:lpstr>Métodos, diagnósticos y procedimientos médicos</vt:lpstr>
      <vt:lpstr>Métodos, diagnósticos y procedimientos médicos</vt:lpstr>
      <vt:lpstr>Tumores solidos </vt:lpstr>
      <vt:lpstr>Tumores solidos </vt:lpstr>
      <vt:lpstr>Neuroblastoma </vt:lpstr>
      <vt:lpstr>Presentación de PowerPoint</vt:lpstr>
      <vt:lpstr>Neuroblastoma </vt:lpstr>
      <vt:lpstr>Métodos diagnósticos </vt:lpstr>
      <vt:lpstr>Tratamiento </vt:lpstr>
      <vt:lpstr>Tumores solidos</vt:lpstr>
      <vt:lpstr>Tumor de Wilms</vt:lpstr>
      <vt:lpstr>Tumor de Wilms </vt:lpstr>
      <vt:lpstr>Tumor de Wilms</vt:lpstr>
      <vt:lpstr>Tumor de Wilms</vt:lpstr>
      <vt:lpstr>Retinoblastoma </vt:lpstr>
      <vt:lpstr>Retinoblastoma</vt:lpstr>
      <vt:lpstr>Rabdomiosarcoma </vt:lpstr>
      <vt:lpstr>Osteosarcoma </vt:lpstr>
      <vt:lpstr>Osteosarcoma </vt:lpstr>
      <vt:lpstr>Osteosarcoma </vt:lpstr>
      <vt:lpstr>Sarcoma de Edwin</vt:lpstr>
      <vt:lpstr>Sarcoma de Ewing </vt:lpstr>
      <vt:lpstr>Tratamiento </vt:lpstr>
      <vt:lpstr>Tumor de células germinales </vt:lpstr>
      <vt:lpstr>Hepatoblastoma </vt:lpstr>
      <vt:lpstr>Hepatoblastoma </vt:lpstr>
      <vt:lpstr>Hepatoblastoma </vt:lpstr>
      <vt:lpstr>Muchas gracias por su atención!!!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 de niños Ricardo Gutierrez</dc:title>
  <dc:creator>Usuario de Windows</dc:creator>
  <cp:lastModifiedBy>Miriam Aguirre</cp:lastModifiedBy>
  <cp:revision>30</cp:revision>
  <dcterms:created xsi:type="dcterms:W3CDTF">2018-04-03T00:14:11Z</dcterms:created>
  <dcterms:modified xsi:type="dcterms:W3CDTF">2022-04-20T23:41:00Z</dcterms:modified>
</cp:coreProperties>
</file>