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4" r:id="rId4"/>
    <p:sldId id="266" r:id="rId5"/>
    <p:sldId id="267" r:id="rId6"/>
    <p:sldId id="271" r:id="rId7"/>
    <p:sldId id="260" r:id="rId8"/>
    <p:sldId id="268" r:id="rId9"/>
    <p:sldId id="261" r:id="rId10"/>
    <p:sldId id="269" r:id="rId11"/>
    <p:sldId id="265" r:id="rId12"/>
    <p:sldId id="262" r:id="rId13"/>
    <p:sldId id="273" r:id="rId14"/>
    <p:sldId id="263" r:id="rId15"/>
    <p:sldId id="272" r:id="rId16"/>
    <p:sldId id="274" r:id="rId17"/>
    <p:sldId id="270" r:id="rId1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E4BC"/>
    <a:srgbClr val="99FF99"/>
    <a:srgbClr val="CCFFCC"/>
    <a:srgbClr val="A0E4D2"/>
    <a:srgbClr val="A2E2B6"/>
    <a:srgbClr val="A2F8CF"/>
    <a:srgbClr val="70F4B5"/>
    <a:srgbClr val="66FF99"/>
    <a:srgbClr val="81C4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71" autoAdjust="0"/>
  </p:normalViewPr>
  <p:slideViewPr>
    <p:cSldViewPr>
      <p:cViewPr varScale="1">
        <p:scale>
          <a:sx n="87" d="100"/>
          <a:sy n="87" d="100"/>
        </p:scale>
        <p:origin x="-14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01530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8458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6034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2878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7539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9809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4855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310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7223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3344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30879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A0E4BC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82BAF-A05D-4846-8BA3-A899D6504CD0}" type="datetimeFigureOut">
              <a:rPr lang="es-AR" smtClean="0"/>
              <a:t>15/5/2018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BA4A1-3F2E-4927-9D8C-482D1421726F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1745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1701963"/>
            <a:ext cx="59046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5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Cuidados de enfermería </a:t>
            </a:r>
          </a:p>
          <a:p>
            <a:pPr algn="ctr"/>
            <a:r>
              <a:rPr lang="es-AR" sz="5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</a:t>
            </a:r>
          </a:p>
          <a:p>
            <a:pPr algn="ctr"/>
            <a:r>
              <a:rPr lang="es-AR" sz="5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Catéteres </a:t>
            </a:r>
            <a:r>
              <a:rPr lang="es-AR" sz="5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Implantables</a:t>
            </a:r>
            <a:endParaRPr lang="es-AR" sz="5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65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90465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AR" dirty="0"/>
              <a:t> </a:t>
            </a:r>
            <a:r>
              <a:rPr lang="es-AR" dirty="0" smtClean="0"/>
              <a:t>Según el protocolo institucional, la dilución de heparina debe realizarse de la siguiente manera: (actualmente el protocolo se encuentra en revisión y posiblemente la dilución se modifique)</a:t>
            </a:r>
          </a:p>
          <a:p>
            <a:pPr marL="0" indent="0" algn="just">
              <a:buNone/>
            </a:pPr>
            <a:endParaRPr lang="es-AR" dirty="0" smtClean="0"/>
          </a:p>
          <a:p>
            <a:pPr algn="just">
              <a:buFont typeface="Wingdings" pitchFamily="2" charset="2"/>
              <a:buChar char="q"/>
            </a:pPr>
            <a:r>
              <a:rPr lang="es-AR" dirty="0" smtClean="0"/>
              <a:t>Se tomarán 2500 UI de heparina del frasco ampolla (0,5ml) que se diluirán en 9,5ml de Solución fisiológica 0,9% (250 UI por ml).</a:t>
            </a:r>
          </a:p>
          <a:p>
            <a:pPr marL="0" indent="0" algn="just">
              <a:buNone/>
            </a:pPr>
            <a:endParaRPr lang="es-AR" dirty="0" smtClean="0"/>
          </a:p>
          <a:p>
            <a:pPr algn="just">
              <a:buFont typeface="Wingdings" pitchFamily="2" charset="2"/>
              <a:buChar char="q"/>
            </a:pPr>
            <a:r>
              <a:rPr lang="es-AR" dirty="0" smtClean="0"/>
              <a:t>Se descartarán 7ml, quedando 3ml (750 UI); luego se tomaran 2ml adicionales de Solución Fisiológica,  para llegar a 5ml, obteniendo así  150 UI de heparina por ml.</a:t>
            </a:r>
          </a:p>
          <a:p>
            <a:pPr marL="0" indent="0" algn="just">
              <a:buNone/>
            </a:pPr>
            <a:endParaRPr lang="es-AR" dirty="0" smtClean="0"/>
          </a:p>
          <a:p>
            <a:pPr algn="just"/>
            <a:r>
              <a:rPr lang="es-AR" dirty="0" smtClean="0"/>
              <a:t>Para sellar el catéter, deberán </a:t>
            </a:r>
            <a:r>
              <a:rPr lang="es-AR" smtClean="0"/>
              <a:t>utilizarse  de 3-5ml </a:t>
            </a:r>
            <a:r>
              <a:rPr lang="es-AR" dirty="0" smtClean="0"/>
              <a:t>de la solución </a:t>
            </a:r>
            <a:r>
              <a:rPr lang="es-AR" smtClean="0"/>
              <a:t>preparada</a:t>
            </a:r>
            <a:r>
              <a:rPr lang="es-AR"/>
              <a:t> </a:t>
            </a:r>
            <a:r>
              <a:rPr lang="es-AR" smtClean="0"/>
              <a:t>(450-750 </a:t>
            </a:r>
            <a:r>
              <a:rPr lang="es-AR" dirty="0" smtClean="0"/>
              <a:t>UI de heparina).</a:t>
            </a:r>
          </a:p>
          <a:p>
            <a:pPr algn="just"/>
            <a:endParaRPr lang="es-AR" dirty="0"/>
          </a:p>
          <a:p>
            <a:pPr algn="just"/>
            <a:r>
              <a:rPr lang="es-AR" dirty="0" smtClean="0"/>
              <a:t>El </a:t>
            </a:r>
            <a:r>
              <a:rPr lang="es-AR" dirty="0" err="1" smtClean="0"/>
              <a:t>service</a:t>
            </a:r>
            <a:r>
              <a:rPr lang="es-AR" dirty="0" smtClean="0"/>
              <a:t> de catéter, se debe realizar  hasta 60 días después de la última habilitación.</a:t>
            </a:r>
          </a:p>
        </p:txBody>
      </p:sp>
    </p:spTree>
    <p:extLst>
      <p:ext uri="{BB962C8B-B14F-4D97-AF65-F5344CB8AC3E}">
        <p14:creationId xmlns:p14="http://schemas.microsoft.com/office/powerpoint/2010/main" val="6300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424936" cy="54726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 recomendable que, una vez que el catéter esta habilitado, la infusión no tenga un ritmo menor a 21ml/h, ya que esto favorece la obstrucción del dispositivo.</a:t>
            </a:r>
          </a:p>
          <a:p>
            <a:pPr marL="0" indent="0" algn="just">
              <a:buNone/>
            </a:pPr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 se están infundiendo hemoderivados, controlar el flujo cada 20-30 minutos, observando que el goteo sea </a:t>
            </a:r>
            <a:r>
              <a:rPr lang="es-AR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contínuo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y sin presentar dificultades. </a:t>
            </a:r>
          </a:p>
          <a:p>
            <a:pPr algn="just"/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Puede además infundir 20cc de sol. fisiológica para permeabilizar la vía.</a:t>
            </a:r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98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Catéter como sitio de posibles infecciones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257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Mantener la técnica estéril SIEMPRE que se manipule el catéter. </a:t>
            </a:r>
          </a:p>
          <a:p>
            <a:pPr algn="just"/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 habilitarlo, realizar dos limpiezas, una limpia y una estéril con clorhexidina 2%, dejar secar y luego punzar.</a:t>
            </a:r>
          </a:p>
          <a:p>
            <a:pPr algn="just"/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Respetar el cambio de guías de suero, llaves de tres vías, tapones y conectores según protocolo institucional.</a:t>
            </a:r>
          </a:p>
          <a:p>
            <a:pPr algn="just"/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Realizar curación del sitio de inserción de aguja según protocolo.</a:t>
            </a:r>
          </a:p>
          <a:p>
            <a:pPr algn="just"/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368533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721499"/>
          </a:xfrm>
        </p:spPr>
        <p:txBody>
          <a:bodyPr>
            <a:normAutofit fontScale="70000" lnSpcReduction="20000"/>
          </a:bodyPr>
          <a:lstStyle/>
          <a:p>
            <a:pPr algn="just"/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 Cambiar apósito transparente cuando se encuentre despegado o con suciedad. </a:t>
            </a:r>
          </a:p>
          <a:p>
            <a:pPr algn="just"/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Si el paciente acude para realizar </a:t>
            </a:r>
            <a:r>
              <a:rPr lang="es-AR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service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 de catéter, en lo posible extraer sello </a:t>
            </a:r>
            <a:r>
              <a:rPr lang="es-AR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heparínico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antes de infundir, ya que se han observado casos de bacteriemia post habilitación. </a:t>
            </a:r>
          </a:p>
          <a:p>
            <a:pPr algn="just"/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Evaluar  la presencia de secreciones, enrojecimiento, o lesiones  en la zona </a:t>
            </a:r>
            <a:r>
              <a:rPr lang="es-AR" dirty="0" err="1">
                <a:latin typeface="Tahoma" pitchFamily="34" charset="0"/>
                <a:ea typeface="Tahoma" pitchFamily="34" charset="0"/>
                <a:cs typeface="Tahoma" pitchFamily="34" charset="0"/>
              </a:rPr>
              <a:t>periaguja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 o en la herida quirúrgica, y dar aviso al equipo médico para  tomar medidas adecuadas. </a:t>
            </a:r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Evaluar  la presencia de secreciones, enrojecimiento, o lesiones  en la zona </a:t>
            </a:r>
            <a:r>
              <a:rPr lang="es-AR" dirty="0" err="1">
                <a:latin typeface="Tahoma" pitchFamily="34" charset="0"/>
                <a:ea typeface="Tahoma" pitchFamily="34" charset="0"/>
                <a:cs typeface="Tahoma" pitchFamily="34" charset="0"/>
              </a:rPr>
              <a:t>periaguja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 o en la herida quirúrgica, y dar aviso al equipo médico para  tomar medidas adecuadas. </a:t>
            </a:r>
          </a:p>
          <a:p>
            <a:pPr algn="just"/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90826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-99392"/>
            <a:ext cx="8712968" cy="6696744"/>
          </a:xfrm>
        </p:spPr>
        <p:txBody>
          <a:bodyPr>
            <a:normAutofit/>
          </a:bodyPr>
          <a:lstStyle/>
          <a:p>
            <a:pPr algn="just"/>
            <a:endParaRPr lang="es-A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 el paciente presenta registro febril, o indicios de infección asociada a catéter, NO deshabilitar. Tomar muestras para:</a:t>
            </a:r>
          </a:p>
          <a:p>
            <a:pPr marL="0" indent="0">
              <a:buNone/>
            </a:pPr>
            <a:endParaRPr lang="es-A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s-A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Retrocultivo de catéter: </a:t>
            </a:r>
          </a:p>
          <a:p>
            <a:pPr marL="0" indent="0">
              <a:buNone/>
            </a:pPr>
            <a:endParaRPr lang="es-A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A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 el catéter no está en uso, punzar con la aguja correspondiente, y aspirar  el contenido de la cámara, SIN DESCARTAR el sello </a:t>
            </a:r>
            <a:r>
              <a:rPr lang="es-AR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heparínico</a:t>
            </a:r>
            <a:r>
              <a:rPr lang="es-A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y tomar 2ml para el recuento diferencial. </a:t>
            </a:r>
          </a:p>
          <a:p>
            <a:pPr>
              <a:buFont typeface="Wingdings" pitchFamily="2" charset="2"/>
              <a:buChar char="v"/>
            </a:pPr>
            <a:endParaRPr lang="es-AR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A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 el catéter está habilitado, extraer 1 o 2 ml del contenido de la guía de la aguja, y luego tomar la muestra para colocar en el frasco correspondiente</a:t>
            </a:r>
            <a:r>
              <a:rPr lang="es-A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A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 recuento diferencial.</a:t>
            </a:r>
          </a:p>
          <a:p>
            <a:pPr marL="0" indent="0">
              <a:buNone/>
            </a:pPr>
            <a:endParaRPr lang="es-AR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54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505475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Hemocultivos y diferencial periférico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marL="0" indent="0" algn="just">
              <a:buNone/>
            </a:pPr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Tomar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una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primera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muestra periférica de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ml; utilizar 2ml para colocar en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tubo de recuento diferencial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y otros 2ml para primer frasco de hemocultivo aerobio o anaerobio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Luego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tomar otra muestra periférica de 2ml para el segundo frasco de hemocultivo aerobio o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anaerobio.</a:t>
            </a:r>
          </a:p>
          <a:p>
            <a:pPr marL="0" indent="0" algn="just">
              <a:buNone/>
            </a:pPr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Comenzar con terapia antibiótica según situación clínica, infundiendo por catéter.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0454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Bibliografía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err="1" smtClean="0"/>
              <a:t>Caccavilliano</a:t>
            </a:r>
            <a:r>
              <a:rPr lang="es-AR" dirty="0" smtClean="0"/>
              <a:t> W, </a:t>
            </a:r>
            <a:r>
              <a:rPr lang="es-AR" dirty="0" err="1" smtClean="0"/>
              <a:t>Fraquelli</a:t>
            </a:r>
            <a:r>
              <a:rPr lang="es-AR" dirty="0" smtClean="0"/>
              <a:t> L, Acalde A, Botana C, et al. Soporte clínico oncológico y cuidados paliativos del paciente pediátrico. En: Instituto nacional </a:t>
            </a:r>
            <a:r>
              <a:rPr lang="es-AR" dirty="0"/>
              <a:t>del Cáncer. 1ª ed. </a:t>
            </a:r>
            <a:r>
              <a:rPr lang="es-AR" dirty="0" smtClean="0"/>
              <a:t>Buenos Aires, 2013</a:t>
            </a:r>
          </a:p>
          <a:p>
            <a:pPr marL="0" indent="0">
              <a:buNone/>
            </a:pPr>
            <a:endParaRPr lang="es-AR" dirty="0"/>
          </a:p>
          <a:p>
            <a:pPr lvl="0"/>
            <a:r>
              <a:rPr lang="es-AR" dirty="0"/>
              <a:t>Archivos Argentino de </a:t>
            </a:r>
            <a:r>
              <a:rPr lang="es-AR" dirty="0" smtClean="0"/>
              <a:t>Pediatría</a:t>
            </a:r>
            <a:r>
              <a:rPr lang="es-AR" dirty="0"/>
              <a:t>.[Internet]. SAP.2003-2011; Disponible en: http://www.sap.org.ar/publi-archivos-arg.php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93228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888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8800" dirty="0" smtClean="0">
                <a:latin typeface="Tempus Sans ITC" pitchFamily="82" charset="0"/>
              </a:rPr>
              <a:t>Muchas </a:t>
            </a:r>
          </a:p>
          <a:p>
            <a:pPr marL="0" indent="0" algn="ctr">
              <a:buNone/>
            </a:pPr>
            <a:r>
              <a:rPr lang="es-AR" sz="8800" dirty="0" smtClean="0">
                <a:latin typeface="Tempus Sans ITC" pitchFamily="82" charset="0"/>
              </a:rPr>
              <a:t>Gracias!!!!</a:t>
            </a:r>
            <a:endParaRPr lang="es-AR" sz="8800" dirty="0">
              <a:latin typeface="Tempus Sans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46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</a:t>
            </a:r>
            <a:endParaRPr lang="es-A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Educar al personal de salud, para que incorpore los conocimientos acerca de los cuidados mínimos  que se requieren para mantener la funcionalidad del catéter implantable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el mayor tiempo posible. </a:t>
            </a:r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15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 dirty="0"/>
              <a:t/>
            </a:r>
            <a:br>
              <a:rPr lang="es-AR" dirty="0"/>
            </a:br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Cuidados de enfermería del catéter como: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708920"/>
            <a:ext cx="7560840" cy="438194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Estructura u objeto dentro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del paciente</a:t>
            </a:r>
          </a:p>
          <a:p>
            <a:pPr>
              <a:buFont typeface="Wingdings" pitchFamily="2" charset="2"/>
              <a:buChar char="Ø"/>
            </a:pPr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Acceso venoso rápido y seguro.</a:t>
            </a:r>
          </a:p>
          <a:p>
            <a:pPr>
              <a:buFont typeface="Wingdings" pitchFamily="2" charset="2"/>
              <a:buChar char="Ø"/>
            </a:pPr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Posible foco infeccioso</a:t>
            </a:r>
          </a:p>
        </p:txBody>
      </p:sp>
    </p:spTree>
    <p:extLst>
      <p:ext uri="{BB962C8B-B14F-4D97-AF65-F5344CB8AC3E}">
        <p14:creationId xmlns:p14="http://schemas.microsoft.com/office/powerpoint/2010/main" val="298319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Catéter como estructura u objeto dentro del paciente.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517232"/>
          </a:xfrm>
        </p:spPr>
        <p:txBody>
          <a:bodyPr>
            <a:normAutofit fontScale="62500" lnSpcReduction="20000"/>
          </a:bodyPr>
          <a:lstStyle/>
          <a:p>
            <a:endParaRPr lang="es-AR" sz="3800" dirty="0" smtClean="0"/>
          </a:p>
          <a:p>
            <a:endParaRPr lang="es-AR" sz="3800" dirty="0" smtClean="0"/>
          </a:p>
          <a:p>
            <a:r>
              <a:rPr lang="es-AR" sz="3800" dirty="0" smtClean="0">
                <a:latin typeface="Tahoma" pitchFamily="34" charset="0"/>
              </a:rPr>
              <a:t>Educar al niño y su familia acerca de, qué es y cuáles son las ventajas de utilizar un catéter  implantable. Explicar la técnica de habilitación y evacuar dudas al respecto.</a:t>
            </a:r>
          </a:p>
          <a:p>
            <a:pPr marL="0" indent="0">
              <a:buNone/>
            </a:pPr>
            <a:r>
              <a:rPr lang="es-AR" sz="3800" dirty="0" smtClean="0">
                <a:latin typeface="Tahoma" pitchFamily="34" charset="0"/>
              </a:rPr>
              <a:t> </a:t>
            </a:r>
            <a:endParaRPr lang="es-AR" sz="3800" dirty="0">
              <a:latin typeface="Tahoma" pitchFamily="34" charset="0"/>
            </a:endParaRPr>
          </a:p>
          <a:p>
            <a:r>
              <a:rPr lang="es-AR" sz="3800" dirty="0" smtClean="0">
                <a:latin typeface="Tahoma" pitchFamily="34" charset="0"/>
              </a:rPr>
              <a:t>Conversar acerca de evitar </a:t>
            </a:r>
            <a:r>
              <a:rPr lang="es-AR" sz="3800" dirty="0">
                <a:latin typeface="Tahoma" pitchFamily="34" charset="0"/>
              </a:rPr>
              <a:t>golpes, </a:t>
            </a:r>
            <a:r>
              <a:rPr lang="es-AR" sz="3800" dirty="0" smtClean="0">
                <a:latin typeface="Tahoma" pitchFamily="34" charset="0"/>
              </a:rPr>
              <a:t>caídas </a:t>
            </a:r>
            <a:r>
              <a:rPr lang="es-AR" sz="3800" dirty="0">
                <a:latin typeface="Tahoma" pitchFamily="34" charset="0"/>
              </a:rPr>
              <a:t>y movimientos bruscos  que  </a:t>
            </a:r>
            <a:r>
              <a:rPr lang="es-AR" sz="3800" dirty="0" smtClean="0">
                <a:latin typeface="Tahoma" pitchFamily="34" charset="0"/>
              </a:rPr>
              <a:t>propensen </a:t>
            </a:r>
            <a:r>
              <a:rPr lang="es-AR" sz="3800" dirty="0">
                <a:latin typeface="Tahoma" pitchFamily="34" charset="0"/>
              </a:rPr>
              <a:t>un daño al </a:t>
            </a:r>
            <a:r>
              <a:rPr lang="es-AR" sz="3800" dirty="0" smtClean="0">
                <a:latin typeface="Tahoma" pitchFamily="34" charset="0"/>
              </a:rPr>
              <a:t>catéter.</a:t>
            </a:r>
          </a:p>
          <a:p>
            <a:endParaRPr lang="es-AR" sz="3800" dirty="0" smtClean="0">
              <a:latin typeface="Tahoma" pitchFamily="34" charset="0"/>
            </a:endParaRPr>
          </a:p>
          <a:p>
            <a:r>
              <a:rPr lang="es-AR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Verificar correcto posicionamiento del portal. Detectar si es posible  identificarlo sin la </a:t>
            </a:r>
            <a:r>
              <a:rPr lang="es-A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palpación.</a:t>
            </a:r>
            <a:r>
              <a:rPr lang="es-AR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A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Observar </a:t>
            </a:r>
            <a:r>
              <a:rPr lang="es-AR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si existen anomalías visibles </a:t>
            </a:r>
            <a:r>
              <a:rPr lang="es-A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 </a:t>
            </a:r>
            <a:r>
              <a:rPr lang="es-AR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palpables. </a:t>
            </a:r>
            <a:r>
              <a:rPr lang="es-A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 se </a:t>
            </a:r>
            <a:r>
              <a:rPr lang="es-AR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presentan, solicitar </a:t>
            </a:r>
            <a:r>
              <a:rPr lang="es-AR" sz="40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Rx</a:t>
            </a:r>
            <a:r>
              <a:rPr lang="es-AR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 de tórax con o si contraste según se requiera</a:t>
            </a:r>
            <a:r>
              <a:rPr lang="es-A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endParaRPr lang="es-AR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sz="3800" dirty="0">
              <a:latin typeface="Tahoma" pitchFamily="34" charset="0"/>
            </a:endParaRPr>
          </a:p>
          <a:p>
            <a:endParaRPr lang="es-AR" sz="3800" dirty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5040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741368"/>
          </a:xfrm>
        </p:spPr>
        <p:txBody>
          <a:bodyPr>
            <a:normAutofit/>
          </a:bodyPr>
          <a:lstStyle/>
          <a:p>
            <a:endParaRPr lang="es-AR" dirty="0">
              <a:latin typeface="Tempus Sans ITC" pitchFamily="82" charset="0"/>
            </a:endParaRPr>
          </a:p>
          <a:p>
            <a:endParaRPr lang="es-AR" sz="3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Observar sitio de inserción. Identificar reservorio. </a:t>
            </a:r>
          </a:p>
          <a:p>
            <a:endParaRPr lang="es-AR" sz="3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Utilizar </a:t>
            </a:r>
            <a:r>
              <a:rPr lang="es-AR" sz="3400" dirty="0">
                <a:latin typeface="Tahoma" pitchFamily="34" charset="0"/>
                <a:ea typeface="Tahoma" pitchFamily="34" charset="0"/>
                <a:cs typeface="Tahoma" pitchFamily="34" charset="0"/>
              </a:rPr>
              <a:t>en lo posible, pomada o parche con </a:t>
            </a:r>
            <a:r>
              <a:rPr lang="es-AR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anestésico </a:t>
            </a:r>
            <a:r>
              <a:rPr lang="es-AR" sz="3400" dirty="0">
                <a:latin typeface="Tahoma" pitchFamily="34" charset="0"/>
                <a:ea typeface="Tahoma" pitchFamily="34" charset="0"/>
                <a:cs typeface="Tahoma" pitchFamily="34" charset="0"/>
              </a:rPr>
              <a:t>local, para evitar el dolor al punzarlo.</a:t>
            </a:r>
          </a:p>
          <a:p>
            <a:endParaRPr lang="es-AR" sz="3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6983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424936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Si al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infundir,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el paciente refiere molestias, ardor o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dolor o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se observara edema inmediato, detener la infusión, aspirar para comprobar retorno. </a:t>
            </a:r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las molestias continúan, solicitar </a:t>
            </a:r>
            <a:r>
              <a:rPr lang="es-AR" dirty="0" err="1">
                <a:latin typeface="Tahoma" pitchFamily="34" charset="0"/>
                <a:ea typeface="Tahoma" pitchFamily="34" charset="0"/>
                <a:cs typeface="Tahoma" pitchFamily="34" charset="0"/>
              </a:rPr>
              <a:t>Rx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 de tórax para verificar que el catéter no este dañado o presente desprendimiento de cámara. Si la  misma no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arroja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datos diagnósticos, solicitar </a:t>
            </a:r>
            <a:r>
              <a:rPr lang="es-AR" dirty="0" err="1">
                <a:latin typeface="Tahoma" pitchFamily="34" charset="0"/>
                <a:ea typeface="Tahoma" pitchFamily="34" charset="0"/>
                <a:cs typeface="Tahoma" pitchFamily="34" charset="0"/>
              </a:rPr>
              <a:t>Rx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 con contraste.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77764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Catéter como acceso venoso rápido y seguro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AR" sz="2200" b="1" u="sng" dirty="0" smtClean="0">
              <a:latin typeface="Tempus Sans ITC" pitchFamily="82" charset="0"/>
            </a:endParaRPr>
          </a:p>
          <a:p>
            <a:pPr marL="0" indent="0">
              <a:buNone/>
            </a:pPr>
            <a:r>
              <a:rPr lang="es-AR" sz="2200" b="1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 el momento de la habilitación:</a:t>
            </a:r>
          </a:p>
          <a:p>
            <a:pPr marL="0" indent="0">
              <a:buNone/>
            </a:pPr>
            <a:endParaRPr lang="es-AR" sz="5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Mantener siempre la técnica estéril.</a:t>
            </a:r>
          </a:p>
          <a:p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Palpar el portal, el centro y sus bordes, para hallar el sitio central donde realizar la punción.</a:t>
            </a:r>
          </a:p>
          <a:p>
            <a:endParaRPr lang="es-A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Purgar la aguja a utilizar. </a:t>
            </a:r>
          </a:p>
          <a:p>
            <a:endParaRPr lang="es-AR" dirty="0" smtClean="0">
              <a:latin typeface="Tempus Sans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90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 fontScale="47500" lnSpcReduction="20000"/>
          </a:bodyPr>
          <a:lstStyle/>
          <a:p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Sostener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la cámara 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con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firmeza, con ambos dedos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. (índice y pulgar)</a:t>
            </a:r>
          </a:p>
          <a:p>
            <a:endParaRPr lang="es-AR" sz="4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sz="4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Punzar a 90° con aguja tipo Huber, hasta sentir que se llego al fondo de la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cámara.</a:t>
            </a:r>
            <a:endParaRPr lang="es-AR" sz="4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sz="4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Colocar jeringa de 10cc, abrir el clamp, y aspirar para comprobar retorno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sanguíneo. 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Retirar entre 2 y 3 cc de sangre ( lo que corresponde al sello </a:t>
            </a:r>
            <a:r>
              <a:rPr lang="es-AR" sz="4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heparínico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endParaRPr lang="es-AR" sz="4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De no presentar retorno, infundir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solución fisiológica. 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Luego aspirar nuevamente. </a:t>
            </a:r>
            <a:endParaRPr lang="es-AR" sz="4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AR" sz="4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 este evento ocurriera reiteradamente, solicitar rx de tórax, ya que el catéter posiblemente se encuentre acodado en algún sitio, lo que imposibilita o dificultaría el retorno venoso.</a:t>
            </a:r>
          </a:p>
          <a:p>
            <a:pPr marL="0" indent="0">
              <a:buNone/>
            </a:pPr>
            <a:endParaRPr lang="es-AR" sz="4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Si el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catéter 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presenta escaso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retorno 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(sello heparinico) pero no infunde,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podría 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indicar la presencia de un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coágulo 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en la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cámara. 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Realizar dos intentos de </a:t>
            </a:r>
            <a:r>
              <a:rPr lang="es-AR" sz="4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aspiración 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con jeringas de 20, 10 o 5 cc.  Si el resultado es negativo, utilizar </a:t>
            </a:r>
            <a:r>
              <a:rPr lang="es-AR" sz="4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fibrinolíticos</a:t>
            </a:r>
            <a:r>
              <a:rPr lang="es-AR" sz="4200" dirty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0" indent="0">
              <a:buNone/>
            </a:pPr>
            <a:endParaRPr lang="es-AR" dirty="0">
              <a:latin typeface="Tempus Sans ITC" pitchFamily="82" charset="0"/>
            </a:endParaRP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1250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28945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Evitar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utilizar jeringas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de 2,5 a 1 cc, ya que ejercen mas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presión 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que aquellas con mas capacidad,  y predisponen a la ruptura o desacople del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catéter.</a:t>
            </a:r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Si el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catéter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no infunde, ni tiene retorno,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asegúrese 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de que la aguja este bien posicionada. De lo contrario, cambie la aguja  e intente  aspirar e infundir nuevamente.  Si no resulta,  utilice un </a:t>
            </a:r>
            <a:r>
              <a:rPr lang="es-AR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fibrinolítico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just"/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Al momento de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deshabilitar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el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catéter, 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lave con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solución fisiológica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y cierre el clamp. Luego infunda la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solución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heparinizada, cierre nuevamente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el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clamp  y retire la jeringa. Esto evita  que  el flujo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sanguíneo </a:t>
            </a:r>
            <a:r>
              <a:rPr lang="es-AR" dirty="0">
                <a:latin typeface="Tahoma" pitchFamily="34" charset="0"/>
                <a:ea typeface="Tahoma" pitchFamily="34" charset="0"/>
                <a:cs typeface="Tahoma" pitchFamily="34" charset="0"/>
              </a:rPr>
              <a:t>retorne al </a:t>
            </a:r>
            <a:r>
              <a:rPr lang="es-A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catéter</a:t>
            </a:r>
            <a:endParaRPr lang="es-A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5970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1151</Words>
  <Application>Microsoft Office PowerPoint</Application>
  <PresentationFormat>Presentación en pantalla (4:3)</PresentationFormat>
  <Paragraphs>117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Office Theme</vt:lpstr>
      <vt:lpstr>Presentación de PowerPoint</vt:lpstr>
      <vt:lpstr>Objetivo</vt:lpstr>
      <vt:lpstr>  Cuidados de enfermería del catéter como: </vt:lpstr>
      <vt:lpstr>Catéter como estructura u objeto dentro del paciente.</vt:lpstr>
      <vt:lpstr>Presentación de PowerPoint</vt:lpstr>
      <vt:lpstr>Presentación de PowerPoint</vt:lpstr>
      <vt:lpstr>Catéter como acceso venoso rápido y seguro</vt:lpstr>
      <vt:lpstr>Presentación de PowerPoint</vt:lpstr>
      <vt:lpstr>Presentación de PowerPoint</vt:lpstr>
      <vt:lpstr>Presentación de PowerPoint</vt:lpstr>
      <vt:lpstr>Presentación de PowerPoint</vt:lpstr>
      <vt:lpstr>Catéter como sitio de posibles infecciones</vt:lpstr>
      <vt:lpstr>Presentación de PowerPoint</vt:lpstr>
      <vt:lpstr>Presentación de PowerPoint</vt:lpstr>
      <vt:lpstr>Presentación de PowerPoint</vt:lpstr>
      <vt:lpstr>Bibliografía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Batman</dc:creator>
  <cp:lastModifiedBy>Miriam Aguirre</cp:lastModifiedBy>
  <cp:revision>47</cp:revision>
  <dcterms:created xsi:type="dcterms:W3CDTF">2014-06-07T00:29:25Z</dcterms:created>
  <dcterms:modified xsi:type="dcterms:W3CDTF">2018-05-15T23:15:35Z</dcterms:modified>
</cp:coreProperties>
</file>