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5" r:id="rId8"/>
    <p:sldId id="262" r:id="rId9"/>
    <p:sldId id="263" r:id="rId10"/>
    <p:sldId id="266" r:id="rId11"/>
    <p:sldId id="270" r:id="rId12"/>
    <p:sldId id="267" r:id="rId13"/>
    <p:sldId id="268" r:id="rId14"/>
    <p:sldId id="277" r:id="rId15"/>
    <p:sldId id="264" r:id="rId16"/>
    <p:sldId id="271" r:id="rId17"/>
    <p:sldId id="278" r:id="rId18"/>
    <p:sldId id="272" r:id="rId19"/>
    <p:sldId id="273" r:id="rId20"/>
    <p:sldId id="279" r:id="rId21"/>
    <p:sldId id="274" r:id="rId22"/>
    <p:sldId id="276" r:id="rId23"/>
    <p:sldId id="275" r:id="rId24"/>
    <p:sldId id="26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5/15/2018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5/15/2018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5/15/2018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5/15/2018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5/15/2018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5/15/2018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5/15/2018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5/15/2018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5/15/2018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5/15/2018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5/15/2018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707848" y="2339163"/>
            <a:ext cx="8825658" cy="1523818"/>
          </a:xfrm>
        </p:spPr>
        <p:txBody>
          <a:bodyPr/>
          <a:lstStyle/>
          <a:p>
            <a:pPr algn="ctr"/>
            <a:r>
              <a:rPr lang="es-AR" dirty="0" smtClean="0"/>
              <a:t>Manejo </a:t>
            </a:r>
            <a:r>
              <a:rPr lang="es-AR" dirty="0"/>
              <a:t>de extravasaciones</a:t>
            </a:r>
          </a:p>
        </p:txBody>
      </p:sp>
    </p:spTree>
    <p:extLst>
      <p:ext uri="{BB962C8B-B14F-4D97-AF65-F5344CB8AC3E}">
        <p14:creationId xmlns:p14="http://schemas.microsoft.com/office/powerpoint/2010/main" val="144919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49236220"/>
              </p:ext>
            </p:extLst>
          </p:nvPr>
        </p:nvGraphicFramePr>
        <p:xfrm>
          <a:off x="339725" y="2603500"/>
          <a:ext cx="11398251" cy="3946156"/>
        </p:xfrm>
        <a:graphic>
          <a:graphicData uri="http://schemas.openxmlformats.org/drawingml/2006/table">
            <a:tbl>
              <a:tblPr firstRow="1" bandRow="1">
                <a:tableStyleId>{5940675A-B579-460E-94D1-54222C63F5DA}</a:tableStyleId>
              </a:tblPr>
              <a:tblGrid>
                <a:gridCol w="3020163"/>
                <a:gridCol w="5252484"/>
                <a:gridCol w="3125604"/>
              </a:tblGrid>
              <a:tr h="3946156">
                <a:tc>
                  <a:txBody>
                    <a:bodyPr/>
                    <a:lstStyle/>
                    <a:p>
                      <a:r>
                        <a:rPr lang="es-AR" sz="2800" dirty="0" err="1" smtClean="0"/>
                        <a:t>Doxorubicina</a:t>
                      </a:r>
                      <a:r>
                        <a:rPr lang="es-AR" sz="2800" dirty="0" smtClean="0"/>
                        <a:t> </a:t>
                      </a:r>
                      <a:r>
                        <a:rPr lang="es-AR" sz="2800" dirty="0" err="1" smtClean="0"/>
                        <a:t>liposomal</a:t>
                      </a:r>
                      <a:endParaRPr lang="es-AR" sz="2800" dirty="0" smtClean="0"/>
                    </a:p>
                    <a:p>
                      <a:r>
                        <a:rPr lang="es-AR" sz="2800" dirty="0" err="1" smtClean="0"/>
                        <a:t>Daunorubicina</a:t>
                      </a:r>
                      <a:r>
                        <a:rPr lang="es-AR" sz="2800" dirty="0" smtClean="0"/>
                        <a:t> </a:t>
                      </a:r>
                      <a:r>
                        <a:rPr lang="es-AR" sz="2800" dirty="0" err="1" smtClean="0"/>
                        <a:t>liposomal</a:t>
                      </a:r>
                      <a:endParaRPr lang="es-AR" sz="2800" dirty="0"/>
                    </a:p>
                  </a:txBody>
                  <a:tcPr/>
                </a:tc>
                <a:tc>
                  <a:txBody>
                    <a:bodyPr/>
                    <a:lstStyle/>
                    <a:p>
                      <a:r>
                        <a:rPr lang="es-AR" sz="2800" dirty="0" smtClean="0"/>
                        <a:t>DMSO 90-99% tópico, 4 gotas/10 cm2 de superficie cutánea cada 8 h en el doble del área afectada durante 7-14 días. Dejar secar al aire sin vendajes</a:t>
                      </a:r>
                      <a:endParaRPr lang="es-AR" sz="2800" dirty="0"/>
                    </a:p>
                  </a:txBody>
                  <a:tcPr/>
                </a:tc>
                <a:tc>
                  <a:txBody>
                    <a:bodyPr/>
                    <a:lstStyle/>
                    <a:p>
                      <a:r>
                        <a:rPr lang="es-AR" sz="2800" dirty="0" smtClean="0"/>
                        <a:t>Frío local durante 1 h repetido cada 8 h tras la aplicación de DMSO, durante 3 días </a:t>
                      </a:r>
                      <a:endParaRPr lang="es-AR" sz="2800" dirty="0"/>
                    </a:p>
                  </a:txBody>
                  <a:tcPr/>
                </a:tc>
              </a:tr>
            </a:tbl>
          </a:graphicData>
        </a:graphic>
      </p:graphicFrame>
    </p:spTree>
    <p:extLst>
      <p:ext uri="{BB962C8B-B14F-4D97-AF65-F5344CB8AC3E}">
        <p14:creationId xmlns:p14="http://schemas.microsoft.com/office/powerpoint/2010/main" val="329790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5602" y="1680632"/>
            <a:ext cx="8520389" cy="5031436"/>
          </a:xfrm>
        </p:spPr>
      </p:pic>
    </p:spTree>
    <p:extLst>
      <p:ext uri="{BB962C8B-B14F-4D97-AF65-F5344CB8AC3E}">
        <p14:creationId xmlns:p14="http://schemas.microsoft.com/office/powerpoint/2010/main" val="1065087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57108657"/>
              </p:ext>
            </p:extLst>
          </p:nvPr>
        </p:nvGraphicFramePr>
        <p:xfrm>
          <a:off x="595424" y="2603500"/>
          <a:ext cx="11227980" cy="3903626"/>
        </p:xfrm>
        <a:graphic>
          <a:graphicData uri="http://schemas.openxmlformats.org/drawingml/2006/table">
            <a:tbl>
              <a:tblPr firstRow="1" bandRow="1">
                <a:tableStyleId>{5940675A-B579-460E-94D1-54222C63F5DA}</a:tableStyleId>
              </a:tblPr>
              <a:tblGrid>
                <a:gridCol w="2870790"/>
                <a:gridCol w="5146158"/>
                <a:gridCol w="3211032"/>
              </a:tblGrid>
              <a:tr h="3903626">
                <a:tc>
                  <a:txBody>
                    <a:bodyPr/>
                    <a:lstStyle/>
                    <a:p>
                      <a:r>
                        <a:rPr lang="es-AR" sz="2800" dirty="0" err="1" smtClean="0"/>
                        <a:t>Mitomicina</a:t>
                      </a:r>
                      <a:endParaRPr lang="es-AR" sz="2800" dirty="0" smtClean="0"/>
                    </a:p>
                    <a:p>
                      <a:r>
                        <a:rPr lang="es-AR" sz="2800" dirty="0" err="1" smtClean="0"/>
                        <a:t>Mitoxantrona</a:t>
                      </a:r>
                      <a:endParaRPr lang="es-AR" sz="2800" dirty="0"/>
                    </a:p>
                  </a:txBody>
                  <a:tcPr/>
                </a:tc>
                <a:tc>
                  <a:txBody>
                    <a:bodyPr/>
                    <a:lstStyle/>
                    <a:p>
                      <a:r>
                        <a:rPr lang="es-AR" sz="2800" dirty="0" smtClean="0"/>
                        <a:t>DMSO 90-99% tópico, 4 gotas/10cm2 de superficie cutánea cada 8 h en el doble del área afectada durante 7-14 días. Dejar secar al aire sin vendajes </a:t>
                      </a:r>
                      <a:endParaRPr lang="es-AR" sz="2800" dirty="0"/>
                    </a:p>
                  </a:txBody>
                  <a:tcPr/>
                </a:tc>
                <a:tc>
                  <a:txBody>
                    <a:bodyPr/>
                    <a:lstStyle/>
                    <a:p>
                      <a:r>
                        <a:rPr lang="es-AR" sz="2800" dirty="0" smtClean="0"/>
                        <a:t>Frío local durante 1 h repetido cada 8 h tras la aplicación de DMSO, durante 3 días </a:t>
                      </a:r>
                      <a:endParaRPr lang="es-AR" sz="2800" dirty="0"/>
                    </a:p>
                  </a:txBody>
                  <a:tcPr/>
                </a:tc>
              </a:tr>
            </a:tbl>
          </a:graphicData>
        </a:graphic>
      </p:graphicFrame>
    </p:spTree>
    <p:extLst>
      <p:ext uri="{BB962C8B-B14F-4D97-AF65-F5344CB8AC3E}">
        <p14:creationId xmlns:p14="http://schemas.microsoft.com/office/powerpoint/2010/main" val="34415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21546760"/>
              </p:ext>
            </p:extLst>
          </p:nvPr>
        </p:nvGraphicFramePr>
        <p:xfrm>
          <a:off x="446567" y="2603500"/>
          <a:ext cx="11100393" cy="3882360"/>
        </p:xfrm>
        <a:graphic>
          <a:graphicData uri="http://schemas.openxmlformats.org/drawingml/2006/table">
            <a:tbl>
              <a:tblPr firstRow="1" bandRow="1">
                <a:tableStyleId>{5940675A-B579-460E-94D1-54222C63F5DA}</a:tableStyleId>
              </a:tblPr>
              <a:tblGrid>
                <a:gridCol w="2679405"/>
                <a:gridCol w="5103628"/>
                <a:gridCol w="3317360"/>
              </a:tblGrid>
              <a:tr h="3882360">
                <a:tc>
                  <a:txBody>
                    <a:bodyPr/>
                    <a:lstStyle/>
                    <a:p>
                      <a:r>
                        <a:rPr lang="es-AR" sz="2800" dirty="0" err="1" smtClean="0"/>
                        <a:t>Vinblastina</a:t>
                      </a:r>
                      <a:endParaRPr lang="es-AR" sz="2800" dirty="0" smtClean="0"/>
                    </a:p>
                    <a:p>
                      <a:r>
                        <a:rPr lang="es-AR" sz="2800" dirty="0" err="1" smtClean="0"/>
                        <a:t>Vincristina</a:t>
                      </a:r>
                      <a:endParaRPr lang="es-AR" sz="2800" dirty="0" smtClean="0"/>
                    </a:p>
                    <a:p>
                      <a:r>
                        <a:rPr lang="es-AR" sz="2800" dirty="0" err="1" smtClean="0"/>
                        <a:t>Vindesina</a:t>
                      </a:r>
                      <a:endParaRPr lang="es-AR" sz="2800" dirty="0" smtClean="0"/>
                    </a:p>
                    <a:p>
                      <a:r>
                        <a:rPr lang="es-AR" sz="2800" dirty="0" err="1" smtClean="0"/>
                        <a:t>Vinorelbina</a:t>
                      </a:r>
                      <a:r>
                        <a:rPr lang="es-AR" sz="2800" dirty="0" smtClean="0"/>
                        <a:t> </a:t>
                      </a:r>
                    </a:p>
                    <a:p>
                      <a:r>
                        <a:rPr lang="es-AR" sz="2800" dirty="0" err="1" smtClean="0"/>
                        <a:t>Vinflunina</a:t>
                      </a:r>
                      <a:endParaRPr lang="es-AR" sz="2800" dirty="0"/>
                    </a:p>
                  </a:txBody>
                  <a:tcPr/>
                </a:tc>
                <a:tc>
                  <a:txBody>
                    <a:bodyPr/>
                    <a:lstStyle/>
                    <a:p>
                      <a:r>
                        <a:rPr lang="es-AR" sz="2800" dirty="0" err="1" smtClean="0"/>
                        <a:t>Hilauronidasa</a:t>
                      </a:r>
                      <a:r>
                        <a:rPr lang="es-AR" sz="2800" dirty="0" smtClean="0"/>
                        <a:t> 250 U en 6ml de suero fisiológico administradas en 6 punciones subcutáneas alrededor de la zona afectada</a:t>
                      </a:r>
                      <a:endParaRPr lang="es-AR" sz="2800" dirty="0"/>
                    </a:p>
                  </a:txBody>
                  <a:tcPr/>
                </a:tc>
                <a:tc>
                  <a:txBody>
                    <a:bodyPr/>
                    <a:lstStyle/>
                    <a:p>
                      <a:r>
                        <a:rPr lang="es-AR" sz="2800" dirty="0" smtClean="0"/>
                        <a:t>Calor moderado seco local durante 30min tras la </a:t>
                      </a:r>
                      <a:r>
                        <a:rPr lang="es-AR" sz="2800" dirty="0" err="1" smtClean="0"/>
                        <a:t>hialuronidasa</a:t>
                      </a:r>
                      <a:r>
                        <a:rPr lang="es-AR" sz="2800" dirty="0" smtClean="0"/>
                        <a:t>. Alternativamente 15 minutos cada 6 horas por 2 días </a:t>
                      </a:r>
                      <a:endParaRPr lang="es-AR" sz="2800" dirty="0"/>
                    </a:p>
                  </a:txBody>
                  <a:tcPr/>
                </a:tc>
              </a:tr>
            </a:tbl>
          </a:graphicData>
        </a:graphic>
      </p:graphicFrame>
    </p:spTree>
    <p:extLst>
      <p:ext uri="{BB962C8B-B14F-4D97-AF65-F5344CB8AC3E}">
        <p14:creationId xmlns:p14="http://schemas.microsoft.com/office/powerpoint/2010/main" val="101874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0623" y="2603500"/>
            <a:ext cx="4555066" cy="3416300"/>
          </a:xfrm>
        </p:spPr>
      </p:pic>
    </p:spTree>
    <p:extLst>
      <p:ext uri="{BB962C8B-B14F-4D97-AF65-F5344CB8AC3E}">
        <p14:creationId xmlns:p14="http://schemas.microsoft.com/office/powerpoint/2010/main" val="86390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552893"/>
            <a:ext cx="8761413" cy="1743740"/>
          </a:xfrm>
        </p:spPr>
        <p:txBody>
          <a:bodyPr/>
          <a:lstStyle/>
          <a:p>
            <a:r>
              <a:rPr lang="es-AR" dirty="0"/>
              <a:t>Valoración de Enfermería antes de la Administración</a:t>
            </a:r>
            <a:br>
              <a:rPr lang="es-AR" dirty="0"/>
            </a:br>
            <a:endParaRPr lang="es-AR" dirty="0"/>
          </a:p>
        </p:txBody>
      </p:sp>
      <p:sp>
        <p:nvSpPr>
          <p:cNvPr id="3" name="Marcador de contenido 2"/>
          <p:cNvSpPr>
            <a:spLocks noGrp="1"/>
          </p:cNvSpPr>
          <p:nvPr>
            <p:ph idx="1"/>
          </p:nvPr>
        </p:nvSpPr>
        <p:spPr>
          <a:xfrm>
            <a:off x="552894" y="2603500"/>
            <a:ext cx="11164186" cy="3988686"/>
          </a:xfrm>
        </p:spPr>
        <p:txBody>
          <a:bodyPr>
            <a:noAutofit/>
          </a:bodyPr>
          <a:lstStyle/>
          <a:p>
            <a:r>
              <a:rPr lang="es-AR" sz="2800" dirty="0"/>
              <a:t>Valoración de Enfermería antes de la Administración</a:t>
            </a:r>
          </a:p>
          <a:p>
            <a:r>
              <a:rPr lang="es-AR" sz="2800" dirty="0"/>
              <a:t>Cuando se administran agentes vesicantes debemos tomar ciertas precauciones para evitar la extravasación(5)</a:t>
            </a:r>
          </a:p>
          <a:p>
            <a:endParaRPr lang="es-AR" sz="2800" dirty="0"/>
          </a:p>
          <a:p>
            <a:r>
              <a:rPr lang="es-AR" sz="2800" dirty="0"/>
              <a:t>• Seguir estrictamente las normas de </a:t>
            </a:r>
            <a:r>
              <a:rPr lang="es-AR" sz="2800" dirty="0" err="1" smtClean="0"/>
              <a:t>venopunción</a:t>
            </a:r>
            <a:endParaRPr lang="es-AR" sz="2800" dirty="0"/>
          </a:p>
        </p:txBody>
      </p:sp>
    </p:spTree>
    <p:extLst>
      <p:ext uri="{BB962C8B-B14F-4D97-AF65-F5344CB8AC3E}">
        <p14:creationId xmlns:p14="http://schemas.microsoft.com/office/powerpoint/2010/main" val="240885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a:xfrm>
            <a:off x="361507" y="2603500"/>
            <a:ext cx="11079125" cy="4254500"/>
          </a:xfrm>
        </p:spPr>
        <p:txBody>
          <a:bodyPr/>
          <a:lstStyle/>
          <a:p>
            <a:r>
              <a:rPr lang="es-AR" sz="2800" dirty="0"/>
              <a:t>• No utilizar vías endovenosas ya existentes a no ser que nos aseguremos previamente de su correcto funcionamiento y permeabilidad</a:t>
            </a:r>
          </a:p>
          <a:p>
            <a:r>
              <a:rPr lang="es-AR" sz="2800" dirty="0"/>
              <a:t>• Realizar una nueva punción venosa para estar seguros de la inserción correcta del catéter</a:t>
            </a:r>
          </a:p>
          <a:p>
            <a:r>
              <a:rPr lang="es-AR" sz="2800" dirty="0"/>
              <a:t>• Seleccionar cuidadosamente las venas dístales permite sucesivas punciones, más que las venas principales·</a:t>
            </a:r>
          </a:p>
          <a:p>
            <a:endParaRPr lang="es-AR" dirty="0"/>
          </a:p>
        </p:txBody>
      </p:sp>
    </p:spTree>
    <p:extLst>
      <p:ext uri="{BB962C8B-B14F-4D97-AF65-F5344CB8AC3E}">
        <p14:creationId xmlns:p14="http://schemas.microsoft.com/office/powerpoint/2010/main" val="145363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0623" y="2603500"/>
            <a:ext cx="4555066" cy="3416300"/>
          </a:xfrm>
        </p:spPr>
      </p:pic>
    </p:spTree>
    <p:extLst>
      <p:ext uri="{BB962C8B-B14F-4D97-AF65-F5344CB8AC3E}">
        <p14:creationId xmlns:p14="http://schemas.microsoft.com/office/powerpoint/2010/main" val="120871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En caso de extravasación</a:t>
            </a:r>
          </a:p>
        </p:txBody>
      </p:sp>
      <p:sp>
        <p:nvSpPr>
          <p:cNvPr id="3" name="Marcador de contenido 2"/>
          <p:cNvSpPr>
            <a:spLocks noGrp="1"/>
          </p:cNvSpPr>
          <p:nvPr>
            <p:ph idx="1"/>
          </p:nvPr>
        </p:nvSpPr>
        <p:spPr>
          <a:xfrm>
            <a:off x="446567" y="2603500"/>
            <a:ext cx="11142921" cy="3988686"/>
          </a:xfrm>
        </p:spPr>
        <p:txBody>
          <a:bodyPr/>
          <a:lstStyle/>
          <a:p>
            <a:r>
              <a:rPr lang="es-AR" dirty="0"/>
              <a:t> </a:t>
            </a:r>
            <a:r>
              <a:rPr lang="es-AR" sz="2800" dirty="0"/>
              <a:t>Detenga inmediatamente la infusión del medicamento</a:t>
            </a:r>
          </a:p>
          <a:p>
            <a:r>
              <a:rPr lang="es-AR" sz="2800" dirty="0"/>
              <a:t>• Empate una jeringa al catéter y as-pire la mayor cantidad de contenido extravasado</a:t>
            </a:r>
          </a:p>
          <a:p>
            <a:r>
              <a:rPr lang="es-AR" sz="2800" dirty="0"/>
              <a:t>• Retire el catéter puesto o la aguja</a:t>
            </a:r>
          </a:p>
        </p:txBody>
      </p:sp>
    </p:spTree>
    <p:extLst>
      <p:ext uri="{BB962C8B-B14F-4D97-AF65-F5344CB8AC3E}">
        <p14:creationId xmlns:p14="http://schemas.microsoft.com/office/powerpoint/2010/main" val="52095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a:xfrm>
            <a:off x="1154954" y="2603499"/>
            <a:ext cx="10200618" cy="3924891"/>
          </a:xfrm>
        </p:spPr>
        <p:txBody>
          <a:bodyPr>
            <a:normAutofit/>
          </a:bodyPr>
          <a:lstStyle/>
          <a:p>
            <a:r>
              <a:rPr lang="es-AR" sz="2800" dirty="0"/>
              <a:t>• Prepare el antídoto de acuerdo con el medicamento extravasado y con aguja de calibre 26 infiltre el antídoto en forma subcutánea alrededor del edema</a:t>
            </a:r>
          </a:p>
        </p:txBody>
      </p:sp>
    </p:spTree>
    <p:extLst>
      <p:ext uri="{BB962C8B-B14F-4D97-AF65-F5344CB8AC3E}">
        <p14:creationId xmlns:p14="http://schemas.microsoft.com/office/powerpoint/2010/main" val="265908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0484" y="2339163"/>
            <a:ext cx="10866474" cy="4316818"/>
          </a:xfrm>
        </p:spPr>
        <p:txBody>
          <a:bodyPr/>
          <a:lstStyle/>
          <a:p>
            <a:pPr algn="just"/>
            <a:r>
              <a:rPr lang="es-AR" sz="2800" dirty="0"/>
              <a:t>La extravasación de </a:t>
            </a:r>
            <a:r>
              <a:rPr lang="es-AR" sz="2800" dirty="0" err="1"/>
              <a:t>citostáticos</a:t>
            </a:r>
            <a:r>
              <a:rPr lang="es-AR" sz="2800" dirty="0"/>
              <a:t> se define como la salida no intencionada de un fármaco </a:t>
            </a:r>
            <a:r>
              <a:rPr lang="es-AR" sz="2800" dirty="0" err="1"/>
              <a:t>citostático</a:t>
            </a:r>
            <a:r>
              <a:rPr lang="es-AR" sz="2800" dirty="0"/>
              <a:t> durante su administración intravenosa hacia los espacios </a:t>
            </a:r>
            <a:r>
              <a:rPr lang="es-AR" sz="2800" dirty="0" err="1"/>
              <a:t>perivascular</a:t>
            </a:r>
            <a:r>
              <a:rPr lang="es-AR" sz="2800" dirty="0"/>
              <a:t> y </a:t>
            </a:r>
            <a:r>
              <a:rPr lang="es-AR" sz="2800" dirty="0" smtClean="0"/>
              <a:t>subcutáneo. </a:t>
            </a:r>
            <a:r>
              <a:rPr lang="es-AR" sz="2800" dirty="0"/>
              <a:t>Sus consecuencias clínicas pueden ir desde el dolor local hasta la necrosis que podría llegar a causar pérdida de la función del miembro afectado</a:t>
            </a:r>
            <a:r>
              <a:rPr lang="es-AR" dirty="0"/>
              <a:t>.</a:t>
            </a:r>
          </a:p>
        </p:txBody>
      </p:sp>
    </p:spTree>
    <p:extLst>
      <p:ext uri="{BB962C8B-B14F-4D97-AF65-F5344CB8AC3E}">
        <p14:creationId xmlns:p14="http://schemas.microsoft.com/office/powerpoint/2010/main" val="128371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0623" y="2603500"/>
            <a:ext cx="4555066" cy="3416300"/>
          </a:xfrm>
        </p:spPr>
      </p:pic>
    </p:spTree>
    <p:extLst>
      <p:ext uri="{BB962C8B-B14F-4D97-AF65-F5344CB8AC3E}">
        <p14:creationId xmlns:p14="http://schemas.microsoft.com/office/powerpoint/2010/main" val="113958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a:xfrm>
            <a:off x="1154954" y="2402958"/>
            <a:ext cx="10243148" cy="4084675"/>
          </a:xfrm>
        </p:spPr>
        <p:txBody>
          <a:bodyPr/>
          <a:lstStyle/>
          <a:p>
            <a:r>
              <a:rPr lang="es-AR" dirty="0"/>
              <a:t>• </a:t>
            </a:r>
            <a:r>
              <a:rPr lang="es-AR" sz="2800" dirty="0"/>
              <a:t>Aplique medios físicos calor o frío de acuerdo con el medicamento extravasado se recomienda que inicialmente se coloque frío para producir una vasoconstricción y delimitar el área más rápidamente</a:t>
            </a:r>
          </a:p>
        </p:txBody>
      </p:sp>
    </p:spTree>
    <p:extLst>
      <p:ext uri="{BB962C8B-B14F-4D97-AF65-F5344CB8AC3E}">
        <p14:creationId xmlns:p14="http://schemas.microsoft.com/office/powerpoint/2010/main" val="3751507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0623" y="2603500"/>
            <a:ext cx="4555066" cy="3416300"/>
          </a:xfrm>
        </p:spPr>
      </p:pic>
    </p:spTree>
    <p:extLst>
      <p:ext uri="{BB962C8B-B14F-4D97-AF65-F5344CB8AC3E}">
        <p14:creationId xmlns:p14="http://schemas.microsoft.com/office/powerpoint/2010/main" val="419088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a:xfrm>
            <a:off x="808074" y="2603500"/>
            <a:ext cx="10760149" cy="3797300"/>
          </a:xfrm>
        </p:spPr>
        <p:txBody>
          <a:bodyPr>
            <a:noAutofit/>
          </a:bodyPr>
          <a:lstStyle/>
          <a:p>
            <a:r>
              <a:rPr lang="es-AR" sz="2800" dirty="0"/>
              <a:t>Registre en la evolución de enfermería los siguientes datos(3)Conozca los antídotos y verifique su disponibilidad en la farmacia.(3)Recuerde, el paciente debe ser valorado en el sitio donde ocurrió la extravasación mínimo una semana después de haber pasado el accidente, si observa una evolución negativa con signos primarios de lesión del tejido o ulceración debe ser evaluado y tratado por el cirujano plástico.</a:t>
            </a:r>
          </a:p>
        </p:txBody>
      </p:sp>
    </p:spTree>
    <p:extLst>
      <p:ext uri="{BB962C8B-B14F-4D97-AF65-F5344CB8AC3E}">
        <p14:creationId xmlns:p14="http://schemas.microsoft.com/office/powerpoint/2010/main" val="3884631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6846" y="1127051"/>
            <a:ext cx="7760047" cy="5390171"/>
          </a:xfrm>
        </p:spPr>
      </p:pic>
    </p:spTree>
    <p:extLst>
      <p:ext uri="{BB962C8B-B14F-4D97-AF65-F5344CB8AC3E}">
        <p14:creationId xmlns:p14="http://schemas.microsoft.com/office/powerpoint/2010/main" val="1596373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4954" y="1039091"/>
            <a:ext cx="8825659" cy="4980709"/>
          </a:xfrm>
        </p:spPr>
        <p:txBody>
          <a:bodyPr/>
          <a:lstStyle/>
          <a:p>
            <a:endParaRPr lang="es-AR" dirty="0" smtClean="0"/>
          </a:p>
          <a:p>
            <a:endParaRPr lang="es-AR" dirty="0"/>
          </a:p>
          <a:p>
            <a:endParaRPr lang="es-AR" dirty="0" smtClean="0"/>
          </a:p>
          <a:p>
            <a:endParaRPr lang="es-AR" dirty="0"/>
          </a:p>
          <a:p>
            <a:pPr marL="0" indent="0" algn="ctr">
              <a:buNone/>
            </a:pPr>
            <a:r>
              <a:rPr lang="es-AR" sz="5400" b="1" dirty="0" smtClean="0">
                <a:latin typeface="Berlin Sans FB" panose="020E0602020502020306" pitchFamily="34" charset="0"/>
              </a:rPr>
              <a:t>Muchas gracias</a:t>
            </a:r>
            <a:endParaRPr lang="es-AR" sz="5400" b="1" dirty="0">
              <a:latin typeface="Berlin Sans FB" panose="020E0602020502020306" pitchFamily="34" charset="0"/>
            </a:endParaRPr>
          </a:p>
        </p:txBody>
      </p:sp>
    </p:spTree>
    <p:extLst>
      <p:ext uri="{BB962C8B-B14F-4D97-AF65-F5344CB8AC3E}">
        <p14:creationId xmlns:p14="http://schemas.microsoft.com/office/powerpoint/2010/main" val="122393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CLASIFICACION DE CITOSTATICOS</a:t>
            </a:r>
            <a:endParaRPr lang="es-AR" dirty="0"/>
          </a:p>
        </p:txBody>
      </p:sp>
      <p:sp>
        <p:nvSpPr>
          <p:cNvPr id="3" name="Marcador de contenido 2"/>
          <p:cNvSpPr>
            <a:spLocks noGrp="1"/>
          </p:cNvSpPr>
          <p:nvPr>
            <p:ph idx="1"/>
          </p:nvPr>
        </p:nvSpPr>
        <p:spPr>
          <a:xfrm>
            <a:off x="531628" y="2211573"/>
            <a:ext cx="11185451" cy="4465674"/>
          </a:xfrm>
        </p:spPr>
        <p:txBody>
          <a:bodyPr>
            <a:noAutofit/>
          </a:bodyPr>
          <a:lstStyle/>
          <a:p>
            <a:pPr algn="just"/>
            <a:r>
              <a:rPr lang="es-AR" sz="2800" dirty="0" smtClean="0"/>
              <a:t>Los </a:t>
            </a:r>
            <a:r>
              <a:rPr lang="es-AR" sz="2800" dirty="0" err="1"/>
              <a:t>citostáticos</a:t>
            </a:r>
            <a:r>
              <a:rPr lang="es-AR" sz="2800" dirty="0"/>
              <a:t> se clasifican según su capacidad potencial de agresión tisular una vez extravasados en vesicantes, irritantes y no agresivos (o no </a:t>
            </a:r>
            <a:r>
              <a:rPr lang="es-AR" sz="2800" dirty="0" smtClean="0"/>
              <a:t>vesicantes. </a:t>
            </a:r>
            <a:r>
              <a:rPr lang="es-AR" sz="2800" dirty="0"/>
              <a:t>Los </a:t>
            </a:r>
            <a:r>
              <a:rPr lang="es-AR" sz="2800" dirty="0" err="1"/>
              <a:t>citostáticos</a:t>
            </a:r>
            <a:r>
              <a:rPr lang="es-AR" sz="2800" dirty="0"/>
              <a:t> vesicantes son aquellos capaces de causar necrosis tisular; los irritantes, los que provocan únicamente irritación local sin progresar a necrosis y los no agresivos, los que no causan problemas de importancia cuando se </a:t>
            </a:r>
            <a:r>
              <a:rPr lang="es-AR" sz="2800" dirty="0" smtClean="0"/>
              <a:t>extravasan. </a:t>
            </a:r>
            <a:r>
              <a:rPr lang="es-AR" sz="2800" dirty="0"/>
              <a:t>La gravedad y extensión del daño producido depende además de la cantidad de </a:t>
            </a:r>
            <a:r>
              <a:rPr lang="es-AR" sz="2800" dirty="0" err="1"/>
              <a:t>citostático</a:t>
            </a:r>
            <a:r>
              <a:rPr lang="es-AR" sz="2800" dirty="0"/>
              <a:t> extravasado y de las características de sus </a:t>
            </a:r>
            <a:r>
              <a:rPr lang="es-AR" sz="2800" dirty="0" smtClean="0"/>
              <a:t>excipientes.</a:t>
            </a:r>
            <a:endParaRPr lang="es-AR" sz="2800" dirty="0"/>
          </a:p>
        </p:txBody>
      </p:sp>
    </p:spTree>
    <p:extLst>
      <p:ext uri="{BB962C8B-B14F-4D97-AF65-F5344CB8AC3E}">
        <p14:creationId xmlns:p14="http://schemas.microsoft.com/office/powerpoint/2010/main" val="197280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VESICANTES</a:t>
            </a:r>
            <a:endParaRPr lang="es-AR"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584692148"/>
              </p:ext>
            </p:extLst>
          </p:nvPr>
        </p:nvGraphicFramePr>
        <p:xfrm>
          <a:off x="212725" y="2603500"/>
          <a:ext cx="11695114" cy="3924890"/>
        </p:xfrm>
        <a:graphic>
          <a:graphicData uri="http://schemas.openxmlformats.org/drawingml/2006/table">
            <a:tbl>
              <a:tblPr firstRow="1" bandRow="1">
                <a:tableStyleId>{5940675A-B579-460E-94D1-54222C63F5DA}</a:tableStyleId>
              </a:tblPr>
              <a:tblGrid>
                <a:gridCol w="5847557"/>
                <a:gridCol w="5847557"/>
              </a:tblGrid>
              <a:tr h="784978">
                <a:tc>
                  <a:txBody>
                    <a:bodyPr/>
                    <a:lstStyle/>
                    <a:p>
                      <a:r>
                        <a:rPr lang="es-AR" sz="2800" dirty="0" smtClean="0"/>
                        <a:t>Cisplatino &gt; 0,4 mg/ml </a:t>
                      </a:r>
                      <a:endParaRPr lang="es-AR" sz="2800" dirty="0"/>
                    </a:p>
                  </a:txBody>
                  <a:tcPr/>
                </a:tc>
                <a:tc>
                  <a:txBody>
                    <a:bodyPr/>
                    <a:lstStyle/>
                    <a:p>
                      <a:r>
                        <a:rPr lang="es-AR" sz="2800" dirty="0" err="1" smtClean="0"/>
                        <a:t>Idarubicina</a:t>
                      </a:r>
                      <a:endParaRPr lang="es-AR" sz="2800" dirty="0"/>
                    </a:p>
                  </a:txBody>
                  <a:tcPr/>
                </a:tc>
              </a:tr>
              <a:tr h="784978">
                <a:tc>
                  <a:txBody>
                    <a:bodyPr/>
                    <a:lstStyle/>
                    <a:p>
                      <a:r>
                        <a:rPr lang="es-AR" sz="2800" dirty="0" err="1" smtClean="0"/>
                        <a:t>Dactinomicina</a:t>
                      </a:r>
                      <a:endParaRPr lang="es-AR" sz="2800" dirty="0"/>
                    </a:p>
                  </a:txBody>
                  <a:tcPr/>
                </a:tc>
                <a:tc>
                  <a:txBody>
                    <a:bodyPr/>
                    <a:lstStyle/>
                    <a:p>
                      <a:r>
                        <a:rPr lang="es-AR" sz="2800" dirty="0" err="1" smtClean="0"/>
                        <a:t>Mitoxantrona</a:t>
                      </a:r>
                      <a:endParaRPr lang="es-AR" sz="2800" dirty="0"/>
                    </a:p>
                  </a:txBody>
                  <a:tcPr/>
                </a:tc>
              </a:tr>
              <a:tr h="784978">
                <a:tc>
                  <a:txBody>
                    <a:bodyPr/>
                    <a:lstStyle/>
                    <a:p>
                      <a:r>
                        <a:rPr lang="es-AR" sz="2800" dirty="0" err="1" smtClean="0"/>
                        <a:t>Daunorubicina</a:t>
                      </a:r>
                      <a:endParaRPr lang="es-AR" sz="2800" dirty="0"/>
                    </a:p>
                  </a:txBody>
                  <a:tcPr/>
                </a:tc>
                <a:tc>
                  <a:txBody>
                    <a:bodyPr/>
                    <a:lstStyle/>
                    <a:p>
                      <a:r>
                        <a:rPr lang="es-AR" sz="2800" dirty="0" err="1" smtClean="0"/>
                        <a:t>Vinblastina</a:t>
                      </a:r>
                      <a:r>
                        <a:rPr lang="es-AR" sz="2800" dirty="0" smtClean="0"/>
                        <a:t> </a:t>
                      </a:r>
                      <a:endParaRPr lang="es-AR" sz="2800" dirty="0"/>
                    </a:p>
                  </a:txBody>
                  <a:tcPr/>
                </a:tc>
              </a:tr>
              <a:tr h="784978">
                <a:tc>
                  <a:txBody>
                    <a:bodyPr/>
                    <a:lstStyle/>
                    <a:p>
                      <a:r>
                        <a:rPr lang="es-AR" sz="2800" dirty="0" err="1" smtClean="0"/>
                        <a:t>Doxorubicina</a:t>
                      </a:r>
                      <a:r>
                        <a:rPr lang="es-AR" sz="2800" dirty="0" smtClean="0"/>
                        <a:t> </a:t>
                      </a:r>
                      <a:endParaRPr lang="es-AR" sz="2800" dirty="0"/>
                    </a:p>
                  </a:txBody>
                  <a:tcPr/>
                </a:tc>
                <a:tc>
                  <a:txBody>
                    <a:bodyPr/>
                    <a:lstStyle/>
                    <a:p>
                      <a:r>
                        <a:rPr lang="es-AR" sz="2800" dirty="0" err="1" smtClean="0"/>
                        <a:t>Vincristina</a:t>
                      </a:r>
                      <a:endParaRPr lang="es-AR" sz="2800" dirty="0"/>
                    </a:p>
                  </a:txBody>
                  <a:tcPr/>
                </a:tc>
              </a:tr>
              <a:tr h="784978">
                <a:tc>
                  <a:txBody>
                    <a:bodyPr/>
                    <a:lstStyle/>
                    <a:p>
                      <a:r>
                        <a:rPr lang="es-AR" sz="2800" dirty="0" err="1" smtClean="0"/>
                        <a:t>Epirubicina</a:t>
                      </a:r>
                      <a:endParaRPr lang="es-AR" sz="2800" dirty="0"/>
                    </a:p>
                  </a:txBody>
                  <a:tcPr/>
                </a:tc>
                <a:tc>
                  <a:txBody>
                    <a:bodyPr/>
                    <a:lstStyle/>
                    <a:p>
                      <a:endParaRPr lang="es-AR" sz="2800" dirty="0"/>
                    </a:p>
                  </a:txBody>
                  <a:tcPr/>
                </a:tc>
              </a:tr>
            </a:tbl>
          </a:graphicData>
        </a:graphic>
      </p:graphicFrame>
    </p:spTree>
    <p:extLst>
      <p:ext uri="{BB962C8B-B14F-4D97-AF65-F5344CB8AC3E}">
        <p14:creationId xmlns:p14="http://schemas.microsoft.com/office/powerpoint/2010/main" val="196649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IRRITANTES</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53255947"/>
              </p:ext>
            </p:extLst>
          </p:nvPr>
        </p:nvGraphicFramePr>
        <p:xfrm>
          <a:off x="489098" y="2603500"/>
          <a:ext cx="11100390" cy="3967420"/>
        </p:xfrm>
        <a:graphic>
          <a:graphicData uri="http://schemas.openxmlformats.org/drawingml/2006/table">
            <a:tbl>
              <a:tblPr firstRow="1" bandRow="1">
                <a:tableStyleId>{5940675A-B579-460E-94D1-54222C63F5DA}</a:tableStyleId>
              </a:tblPr>
              <a:tblGrid>
                <a:gridCol w="5528930"/>
                <a:gridCol w="5571460"/>
              </a:tblGrid>
              <a:tr h="793484">
                <a:tc>
                  <a:txBody>
                    <a:bodyPr/>
                    <a:lstStyle/>
                    <a:p>
                      <a:r>
                        <a:rPr lang="es-AR" sz="2800" dirty="0" err="1" smtClean="0"/>
                        <a:t>Docetaxel</a:t>
                      </a:r>
                      <a:endParaRPr lang="es-AR" sz="2800" dirty="0"/>
                    </a:p>
                  </a:txBody>
                  <a:tcPr/>
                </a:tc>
                <a:tc>
                  <a:txBody>
                    <a:bodyPr/>
                    <a:lstStyle/>
                    <a:p>
                      <a:r>
                        <a:rPr lang="es-AR" sz="2800" dirty="0" err="1" smtClean="0"/>
                        <a:t>Dacarbacina</a:t>
                      </a:r>
                      <a:endParaRPr lang="es-AR" sz="2800" dirty="0"/>
                    </a:p>
                  </a:txBody>
                  <a:tcPr/>
                </a:tc>
              </a:tr>
              <a:tr h="793484">
                <a:tc>
                  <a:txBody>
                    <a:bodyPr/>
                    <a:lstStyle/>
                    <a:p>
                      <a:r>
                        <a:rPr lang="es-AR" sz="2800" dirty="0" err="1" smtClean="0"/>
                        <a:t>Daunorubicina</a:t>
                      </a:r>
                      <a:r>
                        <a:rPr lang="es-AR" sz="2800" dirty="0" smtClean="0"/>
                        <a:t> </a:t>
                      </a:r>
                      <a:r>
                        <a:rPr lang="es-AR" sz="2800" dirty="0" err="1" smtClean="0"/>
                        <a:t>liposomal</a:t>
                      </a:r>
                      <a:endParaRPr lang="es-AR" sz="2800" dirty="0"/>
                    </a:p>
                  </a:txBody>
                  <a:tcPr/>
                </a:tc>
                <a:tc>
                  <a:txBody>
                    <a:bodyPr/>
                    <a:lstStyle/>
                    <a:p>
                      <a:r>
                        <a:rPr lang="es-AR" sz="2800" dirty="0" err="1" smtClean="0"/>
                        <a:t>Etopósido</a:t>
                      </a:r>
                      <a:endParaRPr lang="es-AR" sz="2800" dirty="0"/>
                    </a:p>
                  </a:txBody>
                  <a:tcPr/>
                </a:tc>
              </a:tr>
              <a:tr h="793484">
                <a:tc>
                  <a:txBody>
                    <a:bodyPr/>
                    <a:lstStyle/>
                    <a:p>
                      <a:r>
                        <a:rPr lang="es-AR" sz="2800" dirty="0" err="1" smtClean="0"/>
                        <a:t>Doxorubicina</a:t>
                      </a:r>
                      <a:r>
                        <a:rPr lang="es-AR" sz="2800" dirty="0" smtClean="0"/>
                        <a:t> </a:t>
                      </a:r>
                      <a:r>
                        <a:rPr lang="es-AR" sz="2800" dirty="0" err="1" smtClean="0"/>
                        <a:t>liposomal</a:t>
                      </a:r>
                      <a:endParaRPr lang="es-AR" sz="2800" dirty="0"/>
                    </a:p>
                  </a:txBody>
                  <a:tcPr/>
                </a:tc>
                <a:tc>
                  <a:txBody>
                    <a:bodyPr/>
                    <a:lstStyle/>
                    <a:p>
                      <a:r>
                        <a:rPr lang="es-AR" sz="2800" dirty="0" err="1" smtClean="0"/>
                        <a:t>Gemcitabina</a:t>
                      </a:r>
                      <a:endParaRPr lang="es-AR" sz="2800" dirty="0"/>
                    </a:p>
                  </a:txBody>
                  <a:tcPr/>
                </a:tc>
              </a:tr>
              <a:tr h="793484">
                <a:tc>
                  <a:txBody>
                    <a:bodyPr/>
                    <a:lstStyle/>
                    <a:p>
                      <a:r>
                        <a:rPr lang="es-AR" sz="2800" dirty="0" err="1" smtClean="0"/>
                        <a:t>Bleomicina</a:t>
                      </a:r>
                      <a:endParaRPr lang="es-AR" sz="2800" dirty="0"/>
                    </a:p>
                  </a:txBody>
                  <a:tcPr/>
                </a:tc>
                <a:tc>
                  <a:txBody>
                    <a:bodyPr/>
                    <a:lstStyle/>
                    <a:p>
                      <a:r>
                        <a:rPr lang="es-AR" sz="2800" dirty="0" smtClean="0"/>
                        <a:t>Cisplatino &lt; 0,4 mg/ml</a:t>
                      </a:r>
                      <a:endParaRPr lang="es-AR" sz="2800" dirty="0"/>
                    </a:p>
                  </a:txBody>
                  <a:tcPr/>
                </a:tc>
              </a:tr>
              <a:tr h="793484">
                <a:tc>
                  <a:txBody>
                    <a:bodyPr/>
                    <a:lstStyle/>
                    <a:p>
                      <a:r>
                        <a:rPr lang="es-AR" sz="2800" dirty="0" err="1" smtClean="0"/>
                        <a:t>Ciclofosfamida</a:t>
                      </a:r>
                      <a:endParaRPr lang="es-AR" sz="2800" dirty="0"/>
                    </a:p>
                  </a:txBody>
                  <a:tcPr/>
                </a:tc>
                <a:tc>
                  <a:txBody>
                    <a:bodyPr/>
                    <a:lstStyle/>
                    <a:p>
                      <a:endParaRPr lang="es-AR" sz="3200" dirty="0"/>
                    </a:p>
                  </a:txBody>
                  <a:tcPr/>
                </a:tc>
              </a:tr>
            </a:tbl>
          </a:graphicData>
        </a:graphic>
      </p:graphicFrame>
    </p:spTree>
    <p:extLst>
      <p:ext uri="{BB962C8B-B14F-4D97-AF65-F5344CB8AC3E}">
        <p14:creationId xmlns:p14="http://schemas.microsoft.com/office/powerpoint/2010/main" val="126842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NO AGRESIVOS</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5612360"/>
              </p:ext>
            </p:extLst>
          </p:nvPr>
        </p:nvGraphicFramePr>
        <p:xfrm>
          <a:off x="467832" y="2603500"/>
          <a:ext cx="11036596" cy="3882360"/>
        </p:xfrm>
        <a:graphic>
          <a:graphicData uri="http://schemas.openxmlformats.org/drawingml/2006/table">
            <a:tbl>
              <a:tblPr firstRow="1" bandRow="1">
                <a:tableStyleId>{5940675A-B579-460E-94D1-54222C63F5DA}</a:tableStyleId>
              </a:tblPr>
              <a:tblGrid>
                <a:gridCol w="5518298"/>
                <a:gridCol w="5518298"/>
              </a:tblGrid>
              <a:tr h="776472">
                <a:tc>
                  <a:txBody>
                    <a:bodyPr/>
                    <a:lstStyle/>
                    <a:p>
                      <a:r>
                        <a:rPr lang="es-AR" sz="2800" dirty="0" err="1" smtClean="0"/>
                        <a:t>Asparaginasa</a:t>
                      </a:r>
                      <a:endParaRPr lang="es-AR" sz="2800" dirty="0"/>
                    </a:p>
                  </a:txBody>
                  <a:tcPr/>
                </a:tc>
                <a:tc>
                  <a:txBody>
                    <a:bodyPr/>
                    <a:lstStyle/>
                    <a:p>
                      <a:r>
                        <a:rPr lang="es-AR" sz="2800" dirty="0" err="1" smtClean="0"/>
                        <a:t>Irinotecán</a:t>
                      </a:r>
                      <a:endParaRPr lang="es-AR" sz="2800" dirty="0"/>
                    </a:p>
                  </a:txBody>
                  <a:tcPr/>
                </a:tc>
              </a:tr>
              <a:tr h="776472">
                <a:tc>
                  <a:txBody>
                    <a:bodyPr/>
                    <a:lstStyle/>
                    <a:p>
                      <a:r>
                        <a:rPr lang="es-AR" sz="2800" dirty="0" err="1" smtClean="0"/>
                        <a:t>Carboplatino</a:t>
                      </a:r>
                      <a:endParaRPr lang="es-AR" sz="2800" dirty="0"/>
                    </a:p>
                  </a:txBody>
                  <a:tcPr/>
                </a:tc>
                <a:tc>
                  <a:txBody>
                    <a:bodyPr/>
                    <a:lstStyle/>
                    <a:p>
                      <a:r>
                        <a:rPr lang="es-AR" sz="2800" dirty="0" err="1" smtClean="0"/>
                        <a:t>Metotrexato</a:t>
                      </a:r>
                      <a:endParaRPr lang="es-AR" sz="2800" dirty="0"/>
                    </a:p>
                  </a:txBody>
                  <a:tcPr/>
                </a:tc>
              </a:tr>
              <a:tr h="776472">
                <a:tc>
                  <a:txBody>
                    <a:bodyPr/>
                    <a:lstStyle/>
                    <a:p>
                      <a:r>
                        <a:rPr lang="es-AR" sz="2800" dirty="0" err="1" smtClean="0"/>
                        <a:t>Citarabina</a:t>
                      </a:r>
                      <a:endParaRPr lang="es-AR" sz="2800" dirty="0"/>
                    </a:p>
                  </a:txBody>
                  <a:tcPr/>
                </a:tc>
                <a:tc>
                  <a:txBody>
                    <a:bodyPr/>
                    <a:lstStyle/>
                    <a:p>
                      <a:r>
                        <a:rPr lang="es-AR" sz="2800" dirty="0" err="1" smtClean="0"/>
                        <a:t>Pegaspargasa</a:t>
                      </a:r>
                      <a:endParaRPr lang="es-AR" sz="2800" dirty="0"/>
                    </a:p>
                  </a:txBody>
                  <a:tcPr/>
                </a:tc>
              </a:tr>
              <a:tr h="776472">
                <a:tc>
                  <a:txBody>
                    <a:bodyPr/>
                    <a:lstStyle/>
                    <a:p>
                      <a:r>
                        <a:rPr lang="es-AR" sz="2800" dirty="0" err="1" smtClean="0"/>
                        <a:t>Fludarabina</a:t>
                      </a:r>
                      <a:endParaRPr lang="es-AR" sz="2800" dirty="0"/>
                    </a:p>
                  </a:txBody>
                  <a:tcPr/>
                </a:tc>
                <a:tc>
                  <a:txBody>
                    <a:bodyPr/>
                    <a:lstStyle/>
                    <a:p>
                      <a:r>
                        <a:rPr lang="es-AR" sz="2800" dirty="0" err="1" smtClean="0"/>
                        <a:t>Topotecán</a:t>
                      </a:r>
                      <a:r>
                        <a:rPr lang="es-AR" sz="2800" dirty="0" smtClean="0"/>
                        <a:t> </a:t>
                      </a:r>
                      <a:endParaRPr lang="es-AR" sz="2800" dirty="0"/>
                    </a:p>
                  </a:txBody>
                  <a:tcPr/>
                </a:tc>
              </a:tr>
              <a:tr h="776472">
                <a:tc>
                  <a:txBody>
                    <a:bodyPr/>
                    <a:lstStyle/>
                    <a:p>
                      <a:r>
                        <a:rPr lang="es-AR" sz="2800" dirty="0" err="1" smtClean="0"/>
                        <a:t>Ifosfamida</a:t>
                      </a:r>
                      <a:endParaRPr lang="es-AR" sz="2800" dirty="0"/>
                    </a:p>
                  </a:txBody>
                  <a:tcPr/>
                </a:tc>
                <a:tc>
                  <a:txBody>
                    <a:bodyPr/>
                    <a:lstStyle/>
                    <a:p>
                      <a:endParaRPr lang="es-AR" sz="2800" dirty="0"/>
                    </a:p>
                  </a:txBody>
                  <a:tcPr/>
                </a:tc>
              </a:tr>
            </a:tbl>
          </a:graphicData>
        </a:graphic>
      </p:graphicFrame>
    </p:spTree>
    <p:extLst>
      <p:ext uri="{BB962C8B-B14F-4D97-AF65-F5344CB8AC3E}">
        <p14:creationId xmlns:p14="http://schemas.microsoft.com/office/powerpoint/2010/main" val="174110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MEDIDAS EN EXTRAVASACIONES</a:t>
            </a:r>
            <a:endParaRPr lang="es-AR"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39933421"/>
              </p:ext>
            </p:extLst>
          </p:nvPr>
        </p:nvGraphicFramePr>
        <p:xfrm>
          <a:off x="765544" y="2603499"/>
          <a:ext cx="10313584" cy="3924891"/>
        </p:xfrm>
        <a:graphic>
          <a:graphicData uri="http://schemas.openxmlformats.org/drawingml/2006/table">
            <a:tbl>
              <a:tblPr firstRow="1" bandRow="1">
                <a:tableStyleId>{5940675A-B579-460E-94D1-54222C63F5DA}</a:tableStyleId>
              </a:tblPr>
              <a:tblGrid>
                <a:gridCol w="2083982"/>
                <a:gridCol w="2488018"/>
                <a:gridCol w="3147237"/>
                <a:gridCol w="2594347"/>
              </a:tblGrid>
              <a:tr h="3924891">
                <a:tc>
                  <a:txBody>
                    <a:bodyPr/>
                    <a:lstStyle/>
                    <a:p>
                      <a:r>
                        <a:rPr lang="es-AR" sz="2400" dirty="0" smtClean="0"/>
                        <a:t>Cisplatino</a:t>
                      </a:r>
                      <a:endParaRPr lang="es-AR" sz="2400" dirty="0"/>
                    </a:p>
                  </a:txBody>
                  <a:tcPr/>
                </a:tc>
                <a:tc>
                  <a:txBody>
                    <a:bodyPr/>
                    <a:lstStyle/>
                    <a:p>
                      <a:r>
                        <a:rPr lang="es-AR" sz="2400" dirty="0" smtClean="0"/>
                        <a:t>&gt; 0,4 mg/ml−</a:t>
                      </a:r>
                      <a:endParaRPr lang="es-AR" sz="2400" dirty="0"/>
                    </a:p>
                  </a:txBody>
                  <a:tcPr/>
                </a:tc>
                <a:tc>
                  <a:txBody>
                    <a:bodyPr/>
                    <a:lstStyle/>
                    <a:p>
                      <a:r>
                        <a:rPr lang="es-AR" sz="2400" dirty="0" smtClean="0"/>
                        <a:t>DMSO 90-99% tópico, 4 gotas/10cm2 de superficie cutánea cada 8 h en el doble del área afectada durante 7-14 días. Dejar secar al aire sin vendajes− </a:t>
                      </a:r>
                      <a:endParaRPr lang="es-AR" sz="2400" dirty="0"/>
                    </a:p>
                  </a:txBody>
                  <a:tcPr/>
                </a:tc>
                <a:tc>
                  <a:txBody>
                    <a:bodyPr/>
                    <a:lstStyle/>
                    <a:p>
                      <a:r>
                        <a:rPr lang="es-AR" sz="2400" dirty="0" smtClean="0"/>
                        <a:t>Frío local durante 1 hora repetido cada 8 h, tras la aplicación de DMSO, durante 3 días. </a:t>
                      </a:r>
                      <a:endParaRPr lang="es-AR" sz="2400" dirty="0"/>
                    </a:p>
                  </a:txBody>
                  <a:tcPr/>
                </a:tc>
              </a:tr>
            </a:tbl>
          </a:graphicData>
        </a:graphic>
      </p:graphicFrame>
    </p:spTree>
    <p:extLst>
      <p:ext uri="{BB962C8B-B14F-4D97-AF65-F5344CB8AC3E}">
        <p14:creationId xmlns:p14="http://schemas.microsoft.com/office/powerpoint/2010/main" val="132487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21273653"/>
              </p:ext>
            </p:extLst>
          </p:nvPr>
        </p:nvGraphicFramePr>
        <p:xfrm>
          <a:off x="1155700" y="2603500"/>
          <a:ext cx="10433788" cy="3903626"/>
        </p:xfrm>
        <a:graphic>
          <a:graphicData uri="http://schemas.openxmlformats.org/drawingml/2006/table">
            <a:tbl>
              <a:tblPr firstRow="1" bandRow="1">
                <a:tableStyleId>{5940675A-B579-460E-94D1-54222C63F5DA}</a:tableStyleId>
              </a:tblPr>
              <a:tblGrid>
                <a:gridCol w="3288709"/>
                <a:gridCol w="7145079"/>
              </a:tblGrid>
              <a:tr h="3903626">
                <a:tc>
                  <a:txBody>
                    <a:bodyPr/>
                    <a:lstStyle/>
                    <a:p>
                      <a:r>
                        <a:rPr lang="es-AR" sz="2400" dirty="0" err="1" smtClean="0"/>
                        <a:t>Oxaliplatino</a:t>
                      </a:r>
                      <a:endParaRPr lang="es-AR" sz="2400" dirty="0"/>
                    </a:p>
                  </a:txBody>
                  <a:tcPr/>
                </a:tc>
                <a:tc>
                  <a:txBody>
                    <a:bodyPr/>
                    <a:lstStyle/>
                    <a:p>
                      <a:r>
                        <a:rPr lang="es-AR" sz="2800" dirty="0" smtClean="0"/>
                        <a:t>Calor moderado seco local durante 30min. Alternativamente 15 minutos cada 6 horas por dos días</a:t>
                      </a:r>
                      <a:endParaRPr lang="es-AR" sz="2800" dirty="0"/>
                    </a:p>
                  </a:txBody>
                  <a:tcPr/>
                </a:tc>
              </a:tr>
            </a:tbl>
          </a:graphicData>
        </a:graphic>
      </p:graphicFrame>
    </p:spTree>
    <p:extLst>
      <p:ext uri="{BB962C8B-B14F-4D97-AF65-F5344CB8AC3E}">
        <p14:creationId xmlns:p14="http://schemas.microsoft.com/office/powerpoint/2010/main" val="56745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09611161"/>
              </p:ext>
            </p:extLst>
          </p:nvPr>
        </p:nvGraphicFramePr>
        <p:xfrm>
          <a:off x="468313" y="2254102"/>
          <a:ext cx="11079164" cy="4281318"/>
        </p:xfrm>
        <a:graphic>
          <a:graphicData uri="http://schemas.openxmlformats.org/drawingml/2006/table">
            <a:tbl>
              <a:tblPr firstRow="1" bandRow="1">
                <a:tableStyleId>{5940675A-B579-460E-94D1-54222C63F5DA}</a:tableStyleId>
              </a:tblPr>
              <a:tblGrid>
                <a:gridCol w="3380673"/>
                <a:gridCol w="3572540"/>
                <a:gridCol w="3917671"/>
                <a:gridCol w="208280"/>
              </a:tblGrid>
              <a:tr h="4281318">
                <a:tc>
                  <a:txBody>
                    <a:bodyPr/>
                    <a:lstStyle/>
                    <a:p>
                      <a:r>
                        <a:rPr lang="es-AR" sz="2800" dirty="0" err="1" smtClean="0"/>
                        <a:t>Doxorubicina</a:t>
                      </a:r>
                      <a:endParaRPr lang="es-AR" sz="2800" dirty="0" smtClean="0"/>
                    </a:p>
                    <a:p>
                      <a:r>
                        <a:rPr lang="es-AR" sz="2800" dirty="0" err="1" smtClean="0"/>
                        <a:t>Daunorubicina</a:t>
                      </a:r>
                      <a:endParaRPr lang="es-AR" sz="2800" dirty="0" smtClean="0"/>
                    </a:p>
                    <a:p>
                      <a:r>
                        <a:rPr lang="es-AR" sz="2800" dirty="0" err="1" smtClean="0"/>
                        <a:t>Epirubicina</a:t>
                      </a:r>
                      <a:endParaRPr lang="es-AR" sz="2800" dirty="0" smtClean="0"/>
                    </a:p>
                    <a:p>
                      <a:r>
                        <a:rPr lang="es-AR" sz="2800" dirty="0" err="1" smtClean="0"/>
                        <a:t>Idarubicina</a:t>
                      </a:r>
                      <a:endParaRPr lang="es-AR" sz="2800" dirty="0"/>
                    </a:p>
                  </a:txBody>
                  <a:tcPr/>
                </a:tc>
                <a:tc>
                  <a:txBody>
                    <a:bodyPr/>
                    <a:lstStyle/>
                    <a:p>
                      <a:r>
                        <a:rPr lang="es-AR" sz="2800" dirty="0" smtClean="0"/>
                        <a:t>DMSO 90-99% tópico, 4 gotas/10 cm2 de superficie cutánea cada 8 h en el doble del área afectada durante 7-14 días. Dejar secar al aire sin vendajes</a:t>
                      </a:r>
                      <a:endParaRPr lang="es-AR" sz="2800" dirty="0"/>
                    </a:p>
                  </a:txBody>
                  <a:tcPr/>
                </a:tc>
                <a:tc>
                  <a:txBody>
                    <a:bodyPr/>
                    <a:lstStyle/>
                    <a:p>
                      <a:r>
                        <a:rPr lang="es-AR" sz="2800" dirty="0" smtClean="0"/>
                        <a:t>Frío local durante 1 h repetido cada 8 h tras la aplicación de DMSO, durante 3 días</a:t>
                      </a:r>
                      <a:endParaRPr lang="es-AR" sz="2800" dirty="0"/>
                    </a:p>
                  </a:txBody>
                  <a:tcPr/>
                </a:tc>
                <a:tc>
                  <a:txBody>
                    <a:bodyPr/>
                    <a:lstStyle/>
                    <a:p>
                      <a:endParaRPr lang="es-AR" dirty="0"/>
                    </a:p>
                  </a:txBody>
                  <a:tcPr/>
                </a:tc>
              </a:tr>
            </a:tbl>
          </a:graphicData>
        </a:graphic>
      </p:graphicFrame>
    </p:spTree>
    <p:extLst>
      <p:ext uri="{BB962C8B-B14F-4D97-AF65-F5344CB8AC3E}">
        <p14:creationId xmlns:p14="http://schemas.microsoft.com/office/powerpoint/2010/main" val="1698623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93</TotalTime>
  <Words>698</Words>
  <Application>Microsoft Office PowerPoint</Application>
  <PresentationFormat>Personalizado</PresentationFormat>
  <Paragraphs>82</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Sala de reuniones Ion</vt:lpstr>
      <vt:lpstr>Manejo de extravasaciones</vt:lpstr>
      <vt:lpstr>Presentación de PowerPoint</vt:lpstr>
      <vt:lpstr>CLASIFICACION DE CITOSTATICOS</vt:lpstr>
      <vt:lpstr>VESICANTES</vt:lpstr>
      <vt:lpstr>IRRITANTES</vt:lpstr>
      <vt:lpstr>NO AGRESIVOS</vt:lpstr>
      <vt:lpstr>MEDIDAS EN EXTRAVASACIONES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Valoración de Enfermería antes de la Administración </vt:lpstr>
      <vt:lpstr>Presentación de PowerPoint</vt:lpstr>
      <vt:lpstr>Presentación de PowerPoint</vt:lpstr>
      <vt:lpstr>En caso de extravasación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Manejo de extravasaciones</dc:title>
  <dc:creator>gabriel saravia</dc:creator>
  <cp:lastModifiedBy>Miriam Aguirre</cp:lastModifiedBy>
  <cp:revision>12</cp:revision>
  <dcterms:created xsi:type="dcterms:W3CDTF">2018-04-26T06:52:42Z</dcterms:created>
  <dcterms:modified xsi:type="dcterms:W3CDTF">2018-05-16T00:07:12Z</dcterms:modified>
</cp:coreProperties>
</file>