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59" r:id="rId6"/>
    <p:sldId id="275" r:id="rId7"/>
    <p:sldId id="260" r:id="rId8"/>
    <p:sldId id="272" r:id="rId9"/>
    <p:sldId id="291" r:id="rId10"/>
    <p:sldId id="302" r:id="rId11"/>
    <p:sldId id="292" r:id="rId12"/>
    <p:sldId id="293" r:id="rId13"/>
    <p:sldId id="298" r:id="rId14"/>
    <p:sldId id="294" r:id="rId15"/>
    <p:sldId id="295" r:id="rId16"/>
    <p:sldId id="303" r:id="rId17"/>
    <p:sldId id="296" r:id="rId18"/>
    <p:sldId id="297" r:id="rId19"/>
    <p:sldId id="304" r:id="rId20"/>
    <p:sldId id="284" r:id="rId21"/>
    <p:sldId id="280" r:id="rId22"/>
    <p:sldId id="299" r:id="rId23"/>
    <p:sldId id="301" r:id="rId24"/>
    <p:sldId id="279" r:id="rId25"/>
    <p:sldId id="276" r:id="rId26"/>
    <p:sldId id="277" r:id="rId27"/>
    <p:sldId id="281" r:id="rId28"/>
    <p:sldId id="300" r:id="rId29"/>
    <p:sldId id="282" r:id="rId30"/>
    <p:sldId id="278" r:id="rId31"/>
    <p:sldId id="305" r:id="rId32"/>
    <p:sldId id="306" r:id="rId33"/>
    <p:sldId id="283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08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D212A4-8935-4F6E-8886-68D2B7E3AF9C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C0D016-7C95-4D94-9690-F9890712E7B2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3015" y="1019908"/>
            <a:ext cx="10468708" cy="539261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 Black" pitchFamily="34" charset="0"/>
              </a:rPr>
              <a:t>Manejo de catéter </a:t>
            </a:r>
          </a:p>
          <a:p>
            <a:r>
              <a:rPr lang="en-US" sz="5400" dirty="0" smtClean="0">
                <a:latin typeface="Arial Black" pitchFamily="34" charset="0"/>
              </a:rPr>
              <a:t>Port-a-</a:t>
            </a:r>
            <a:r>
              <a:rPr lang="en-US" sz="5400" dirty="0" err="1" smtClean="0">
                <a:latin typeface="Arial Black" pitchFamily="34" charset="0"/>
              </a:rPr>
              <a:t>cath</a:t>
            </a:r>
            <a:endParaRPr lang="en-US" sz="5400" dirty="0">
              <a:latin typeface="Arial Black" pitchFamily="34" charset="0"/>
            </a:endParaRPr>
          </a:p>
          <a:p>
            <a:r>
              <a:rPr lang="en-US" sz="5400" dirty="0" smtClean="0">
                <a:latin typeface="Arial Black" pitchFamily="34" charset="0"/>
              </a:rPr>
              <a:t>Implantable</a:t>
            </a:r>
          </a:p>
          <a:p>
            <a:endParaRPr lang="en-US" sz="1600" dirty="0">
              <a:latin typeface="Arial Black" pitchFamily="34" charset="0"/>
            </a:endParaRPr>
          </a:p>
          <a:p>
            <a:endParaRPr lang="en-US" sz="1600" dirty="0" smtClean="0">
              <a:latin typeface="Arial Black" pitchFamily="34" charset="0"/>
            </a:endParaRPr>
          </a:p>
          <a:p>
            <a:endParaRPr lang="en-US" sz="1600" dirty="0">
              <a:latin typeface="Arial Black" pitchFamily="34" charset="0"/>
            </a:endParaRPr>
          </a:p>
          <a:p>
            <a:endParaRPr lang="en-US" sz="1600" dirty="0" smtClean="0">
              <a:latin typeface="Arial Black" pitchFamily="34" charset="0"/>
            </a:endParaRPr>
          </a:p>
          <a:p>
            <a:pPr algn="r"/>
            <a:r>
              <a:rPr lang="en-US" sz="1600" dirty="0" err="1" smtClean="0">
                <a:latin typeface="Arial Black" pitchFamily="34" charset="0"/>
              </a:rPr>
              <a:t>Jefe</a:t>
            </a:r>
            <a:r>
              <a:rPr lang="en-US" sz="1600" dirty="0" smtClean="0">
                <a:latin typeface="Arial Black" pitchFamily="34" charset="0"/>
              </a:rPr>
              <a:t> de </a:t>
            </a:r>
            <a:r>
              <a:rPr lang="en-US" sz="1600" dirty="0" err="1" smtClean="0">
                <a:latin typeface="Arial Black" pitchFamily="34" charset="0"/>
              </a:rPr>
              <a:t>enfermería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oncológica</a:t>
            </a:r>
            <a:endParaRPr lang="en-US" sz="1600" dirty="0" smtClean="0">
              <a:latin typeface="Arial Black" pitchFamily="34" charset="0"/>
            </a:endParaRPr>
          </a:p>
          <a:p>
            <a:pPr algn="r"/>
            <a:r>
              <a:rPr lang="en-US" sz="1600" dirty="0" err="1" smtClean="0">
                <a:latin typeface="Arial Black" pitchFamily="34" charset="0"/>
              </a:rPr>
              <a:t>Enfermero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Saravia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marcos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 err="1" smtClean="0">
                <a:latin typeface="Arial Black" pitchFamily="34" charset="0"/>
              </a:rPr>
              <a:t>anibal</a:t>
            </a:r>
            <a:endParaRPr lang="en-US" sz="1600" dirty="0">
              <a:latin typeface="Arial Black" pitchFamily="34" charset="0"/>
            </a:endParaRPr>
          </a:p>
          <a:p>
            <a:pPr algn="r"/>
            <a:r>
              <a:rPr lang="en-US" sz="1600" dirty="0" err="1" smtClean="0">
                <a:latin typeface="Arial Black" pitchFamily="34" charset="0"/>
              </a:rPr>
              <a:t>Enfermera</a:t>
            </a:r>
            <a:r>
              <a:rPr lang="en-US" sz="1600" dirty="0" smtClean="0">
                <a:latin typeface="Arial Black" pitchFamily="34" charset="0"/>
              </a:rPr>
              <a:t> </a:t>
            </a:r>
            <a:r>
              <a:rPr lang="en-US" sz="1600" dirty="0">
                <a:latin typeface="Arial Black" pitchFamily="34" charset="0"/>
              </a:rPr>
              <a:t>A</a:t>
            </a:r>
            <a:r>
              <a:rPr lang="en-US" sz="1600" dirty="0" smtClean="0">
                <a:latin typeface="Arial Black" pitchFamily="34" charset="0"/>
              </a:rPr>
              <a:t>cevedo </a:t>
            </a:r>
            <a:r>
              <a:rPr lang="en-US" sz="1600" dirty="0" err="1" smtClean="0">
                <a:latin typeface="Arial Black" pitchFamily="34" charset="0"/>
              </a:rPr>
              <a:t>Yamila</a:t>
            </a:r>
            <a:endParaRPr lang="en-US" sz="1600" dirty="0">
              <a:latin typeface="Arial Black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477108" y="3598984"/>
            <a:ext cx="6881446" cy="2361101"/>
          </a:xfrm>
        </p:spPr>
        <p:txBody>
          <a:bodyPr/>
          <a:lstStyle/>
          <a:p>
            <a:pPr marL="182880" indent="0">
              <a:buNone/>
            </a:pPr>
            <a:r>
              <a:rPr lang="es-A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2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34561" y="163583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Descripción</a:t>
            </a:r>
            <a:endParaRPr lang="es-A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93" y="1532260"/>
            <a:ext cx="8742852" cy="505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26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4868" y="562168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 smtClean="0">
                <a:solidFill>
                  <a:srgbClr val="212745"/>
                </a:solidFill>
                <a:effectLst/>
                <a:latin typeface="Arial Black" pitchFamily="34" charset="0"/>
              </a:rPr>
              <a:t>Descripción de materiales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16523" y="1935630"/>
            <a:ext cx="3270739" cy="4486271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Cofia </a:t>
            </a:r>
          </a:p>
          <a:p>
            <a:pPr marL="45720" indent="0">
              <a:buNone/>
            </a:pPr>
            <a:r>
              <a:rPr lang="es-AR" dirty="0" smtClean="0"/>
              <a:t>Barbijo</a:t>
            </a:r>
          </a:p>
          <a:p>
            <a:pPr marL="45720" indent="0">
              <a:buNone/>
            </a:pPr>
            <a:r>
              <a:rPr lang="es-AR" dirty="0" smtClean="0"/>
              <a:t>Guantes </a:t>
            </a:r>
            <a:r>
              <a:rPr lang="es-AR" dirty="0" err="1" smtClean="0"/>
              <a:t>esteriles</a:t>
            </a:r>
            <a:endParaRPr lang="es-AR" dirty="0"/>
          </a:p>
          <a:p>
            <a:pPr marL="45720" indent="0">
              <a:buNone/>
            </a:pPr>
            <a:r>
              <a:rPr lang="es-AR" dirty="0" err="1" smtClean="0"/>
              <a:t>Antiseptico</a:t>
            </a:r>
            <a:r>
              <a:rPr lang="es-AR" dirty="0" smtClean="0"/>
              <a:t> </a:t>
            </a:r>
          </a:p>
          <a:p>
            <a:pPr marL="45720" indent="0">
              <a:buNone/>
            </a:pPr>
            <a:r>
              <a:rPr lang="es-AR" dirty="0" err="1" smtClean="0"/>
              <a:t>Descartador</a:t>
            </a:r>
            <a:r>
              <a:rPr lang="es-AR" dirty="0" smtClean="0"/>
              <a:t> de aguja </a:t>
            </a:r>
          </a:p>
          <a:p>
            <a:pPr marL="45720" indent="0">
              <a:buNone/>
            </a:pPr>
            <a:r>
              <a:rPr lang="es-AR" dirty="0" smtClean="0"/>
              <a:t>Bolsa roja </a:t>
            </a:r>
          </a:p>
          <a:p>
            <a:pPr marL="45720" indent="0">
              <a:buNone/>
            </a:pPr>
            <a:endParaRPr lang="es-A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97" y="1935630"/>
            <a:ext cx="7770773" cy="451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027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81453" y="351153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Descripción de materiales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46185" y="2215662"/>
            <a:ext cx="4056184" cy="439849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s-AR" dirty="0" smtClean="0"/>
              <a:t>Aguja tipo </a:t>
            </a:r>
            <a:r>
              <a:rPr lang="es-AR" dirty="0" err="1" smtClean="0"/>
              <a:t>huber</a:t>
            </a:r>
            <a:endParaRPr lang="es-AR" dirty="0" smtClean="0"/>
          </a:p>
          <a:p>
            <a:pPr marL="45720" indent="0">
              <a:buNone/>
            </a:pPr>
            <a:r>
              <a:rPr lang="es-AR" dirty="0" smtClean="0"/>
              <a:t>Compresa </a:t>
            </a:r>
            <a:r>
              <a:rPr lang="es-AR" dirty="0" err="1" smtClean="0"/>
              <a:t>fenestrada</a:t>
            </a:r>
            <a:endParaRPr lang="es-AR" dirty="0" smtClean="0"/>
          </a:p>
          <a:p>
            <a:pPr marL="45720" indent="0">
              <a:buNone/>
            </a:pPr>
            <a:r>
              <a:rPr lang="es-AR" dirty="0" smtClean="0"/>
              <a:t>Gasas </a:t>
            </a:r>
          </a:p>
          <a:p>
            <a:pPr marL="45720" indent="0">
              <a:buNone/>
            </a:pPr>
            <a:r>
              <a:rPr lang="es-AR" dirty="0" smtClean="0"/>
              <a:t>Jeringas</a:t>
            </a:r>
          </a:p>
          <a:p>
            <a:pPr marL="45720" indent="0">
              <a:buNone/>
            </a:pPr>
            <a:r>
              <a:rPr lang="es-AR" dirty="0" smtClean="0"/>
              <a:t>Aguja </a:t>
            </a:r>
          </a:p>
          <a:p>
            <a:pPr marL="45720" indent="0">
              <a:buNone/>
            </a:pPr>
            <a:r>
              <a:rPr lang="es-AR" dirty="0" err="1" smtClean="0"/>
              <a:t>Aposito</a:t>
            </a:r>
            <a:r>
              <a:rPr lang="es-AR" dirty="0" smtClean="0"/>
              <a:t> transparente </a:t>
            </a:r>
          </a:p>
          <a:p>
            <a:pPr marL="45720" indent="0">
              <a:buNone/>
            </a:pPr>
            <a:r>
              <a:rPr lang="es-AR" dirty="0" smtClean="0"/>
              <a:t>Heparina</a:t>
            </a:r>
          </a:p>
          <a:p>
            <a:pPr marL="45720" indent="0">
              <a:buNone/>
            </a:pPr>
            <a:r>
              <a:rPr lang="es-AR" dirty="0" smtClean="0"/>
              <a:t>Ampollas de sol. Fis.</a:t>
            </a:r>
          </a:p>
          <a:p>
            <a:pPr marL="45720" indent="0">
              <a:buNone/>
            </a:pPr>
            <a:r>
              <a:rPr lang="es-AR" dirty="0" smtClean="0"/>
              <a:t>Suero con guía de bomba, llaves de tres vías con tapón siliconado</a:t>
            </a:r>
            <a:endParaRPr lang="es-A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84" y="2192215"/>
            <a:ext cx="7701540" cy="44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22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27637" y="304260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16523" y="2110154"/>
            <a:ext cx="3493477" cy="4466492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Lavado de manos antes de realizar el procedimiento y lavado de manos después de finalizado el procedimiento.</a:t>
            </a:r>
            <a:endParaRPr lang="es-A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69" y="2110154"/>
            <a:ext cx="7903209" cy="446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7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3514" y="269091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46185" y="2168769"/>
            <a:ext cx="4021015" cy="4452426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Es necesario realizar el procedimiento con un asistente, el cual nos facilitara armar la mesa estéril para la habilitación. </a:t>
            </a:r>
            <a:endParaRPr lang="es-A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35" y="2168768"/>
            <a:ext cx="7572978" cy="44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6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7300" y="304260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86861" y="1786596"/>
            <a:ext cx="3516924" cy="4743158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El procedimiento debe ser realizado de a dos.</a:t>
            </a:r>
          </a:p>
          <a:p>
            <a:pPr marL="45720" indent="0">
              <a:buNone/>
            </a:pPr>
            <a:r>
              <a:rPr lang="es-AR" dirty="0" smtClean="0"/>
              <a:t>Es importante bajar el riesgo de contaminación de los materiales.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80" y="1910862"/>
            <a:ext cx="7976544" cy="465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01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9360" y="280814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22738" y="1716645"/>
            <a:ext cx="3270739" cy="4822487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Verificar la permeabilidad de la aguja. </a:t>
            </a:r>
            <a:endParaRPr lang="es-A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16645"/>
            <a:ext cx="8329612" cy="48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27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98683" y="198753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22738" y="2160730"/>
            <a:ext cx="4021016" cy="4390125"/>
          </a:xfrm>
        </p:spPr>
        <p:txBody>
          <a:bodyPr/>
          <a:lstStyle/>
          <a:p>
            <a:pPr marL="45720" indent="0">
              <a:buNone/>
            </a:pPr>
            <a:endParaRPr lang="es-A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47" y="2160730"/>
            <a:ext cx="7491601" cy="439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252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0068" y="175306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87569" y="1900968"/>
            <a:ext cx="3364523" cy="4673333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Realizar la limpieza de la zona de punción.</a:t>
            </a:r>
            <a:endParaRPr lang="es-A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46" y="1900968"/>
            <a:ext cx="8046061" cy="467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12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4684" y="402492"/>
            <a:ext cx="718670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 err="1" smtClean="0">
                <a:solidFill>
                  <a:srgbClr val="212745"/>
                </a:solidFill>
                <a:effectLst/>
                <a:latin typeface="Arial Black" pitchFamily="34" charset="0"/>
              </a:rPr>
              <a:t>valoración</a:t>
            </a:r>
            <a:r>
              <a:rPr lang="en-US" sz="4400" b="0" dirty="0" smtClean="0">
                <a:solidFill>
                  <a:srgbClr val="212745"/>
                </a:solidFill>
                <a:effectLst/>
                <a:latin typeface="Arial Black" pitchFamily="34" charset="0"/>
              </a:rPr>
              <a:t> de la </a:t>
            </a:r>
            <a:r>
              <a:rPr lang="en-US" sz="4400" b="0" dirty="0" err="1" smtClean="0">
                <a:solidFill>
                  <a:srgbClr val="212745"/>
                </a:solidFill>
                <a:effectLst/>
                <a:latin typeface="Arial Black" pitchFamily="34" charset="0"/>
              </a:rPr>
              <a:t>zona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46186" y="1453663"/>
            <a:ext cx="7479322" cy="5122980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Palpar la zona del catéter. </a:t>
            </a:r>
          </a:p>
          <a:p>
            <a:pPr marL="45720" indent="0">
              <a:buNone/>
            </a:pPr>
            <a:r>
              <a:rPr lang="es-AR" dirty="0" smtClean="0"/>
              <a:t>Ubicar la cámara.</a:t>
            </a:r>
          </a:p>
          <a:p>
            <a:pPr marL="45720" indent="0">
              <a:buNone/>
            </a:pPr>
            <a:r>
              <a:rPr lang="es-AR" dirty="0" smtClean="0"/>
              <a:t>Preferentemente usar la mano menos dominante para la ubicación.</a:t>
            </a:r>
          </a:p>
          <a:p>
            <a:pPr marL="45720" indent="0">
              <a:buNone/>
            </a:pPr>
            <a:r>
              <a:rPr lang="es-AR" dirty="0" smtClean="0"/>
              <a:t>La mano dominante es para introducir la aguja.</a:t>
            </a:r>
          </a:p>
          <a:p>
            <a:pPr marL="45720" indent="0">
              <a:buNone/>
            </a:pPr>
            <a:endParaRPr lang="es-A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862" y="402492"/>
            <a:ext cx="3472960" cy="617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192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03385" y="731519"/>
            <a:ext cx="10832123" cy="565755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AR" sz="4800" dirty="0" smtClean="0">
                <a:latin typeface="Arial Black" pitchFamily="34" charset="0"/>
              </a:rPr>
              <a:t>tipo de catéteres</a:t>
            </a:r>
          </a:p>
          <a:p>
            <a:endParaRPr lang="es-AR" dirty="0">
              <a:latin typeface="Arial Black" pitchFamily="34" charset="0"/>
            </a:endParaRPr>
          </a:p>
          <a:p>
            <a:pPr marL="45720" indent="0">
              <a:buNone/>
            </a:pPr>
            <a:r>
              <a:rPr lang="es-AR" sz="2800" dirty="0" smtClean="0">
                <a:latin typeface="Arial Black" pitchFamily="34" charset="0"/>
              </a:rPr>
              <a:t>Corta permanencia </a:t>
            </a:r>
          </a:p>
          <a:p>
            <a:r>
              <a:rPr lang="es-AR" sz="2800" dirty="0" smtClean="0">
                <a:latin typeface="Arial Black" pitchFamily="34" charset="0"/>
              </a:rPr>
              <a:t>PICC</a:t>
            </a:r>
          </a:p>
          <a:p>
            <a:r>
              <a:rPr lang="es-AR" sz="2800" dirty="0" smtClean="0">
                <a:latin typeface="Arial Black" pitchFamily="34" charset="0"/>
              </a:rPr>
              <a:t>CVC</a:t>
            </a:r>
          </a:p>
          <a:p>
            <a:pPr marL="45720" indent="0">
              <a:buNone/>
            </a:pPr>
            <a:endParaRPr lang="es-AR" sz="2800" dirty="0" smtClean="0">
              <a:latin typeface="Arial Black" pitchFamily="34" charset="0"/>
            </a:endParaRPr>
          </a:p>
          <a:p>
            <a:pPr marL="45720" indent="0">
              <a:buNone/>
            </a:pPr>
            <a:r>
              <a:rPr lang="es-AR" sz="2800" dirty="0" smtClean="0">
                <a:latin typeface="Arial Black" pitchFamily="34" charset="0"/>
              </a:rPr>
              <a:t>Larga permanencia</a:t>
            </a:r>
          </a:p>
          <a:p>
            <a:r>
              <a:rPr lang="es-AR" sz="2800" dirty="0" smtClean="0">
                <a:latin typeface="Arial Black" pitchFamily="34" charset="0"/>
              </a:rPr>
              <a:t>Semi implantable</a:t>
            </a:r>
          </a:p>
          <a:p>
            <a:r>
              <a:rPr lang="es-AR" sz="2800" dirty="0" smtClean="0">
                <a:latin typeface="Arial Black" pitchFamily="34" charset="0"/>
              </a:rPr>
              <a:t>Implantable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3514" y="292537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87569" y="1922587"/>
            <a:ext cx="3434862" cy="4654059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Usar </a:t>
            </a:r>
            <a:r>
              <a:rPr lang="es-AR" dirty="0" err="1" smtClean="0"/>
              <a:t>clorhexidina</a:t>
            </a:r>
            <a:r>
              <a:rPr lang="es-AR" dirty="0" smtClean="0"/>
              <a:t> al 2%</a:t>
            </a:r>
          </a:p>
          <a:p>
            <a:pPr marL="45720" indent="0">
              <a:buNone/>
            </a:pPr>
            <a:r>
              <a:rPr lang="es-AR" dirty="0" smtClean="0"/>
              <a:t>Tres limpiezas</a:t>
            </a:r>
          </a:p>
          <a:p>
            <a:pPr marL="45720" indent="0">
              <a:buNone/>
            </a:pPr>
            <a:r>
              <a:rPr lang="es-AR" dirty="0" smtClean="0"/>
              <a:t>Dejar actuar 30 segundos aproximadamente.</a:t>
            </a:r>
            <a:endParaRPr lang="es-A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02" y="1922586"/>
            <a:ext cx="7924830" cy="465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573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4868" y="210476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8246" y="1781907"/>
            <a:ext cx="3223846" cy="4689231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La aguja en 90º</a:t>
            </a:r>
          </a:p>
          <a:p>
            <a:pPr marL="45720" indent="0">
              <a:buNone/>
            </a:pP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45" y="1781907"/>
            <a:ext cx="8108462" cy="468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56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346" y="327707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34462" y="1922806"/>
            <a:ext cx="3223846" cy="4622701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Hasta lograr pasar la membrana siliconada.</a:t>
            </a:r>
          </a:p>
          <a:p>
            <a:pPr marL="45720" indent="0">
              <a:buNone/>
            </a:pPr>
            <a:r>
              <a:rPr lang="es-AR" dirty="0" smtClean="0"/>
              <a:t>Hay que sentir el tope de la base del catéter.</a:t>
            </a:r>
            <a:endParaRPr lang="es-A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77" y="1922806"/>
            <a:ext cx="8107607" cy="462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95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2468" y="398045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52400" y="1992924"/>
            <a:ext cx="3423138" cy="4689230"/>
          </a:xfrm>
        </p:spPr>
        <p:txBody>
          <a:bodyPr/>
          <a:lstStyle/>
          <a:p>
            <a:pPr marL="45720" indent="0">
              <a:buNone/>
            </a:pPr>
            <a:endParaRPr lang="es-A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53" y="1992924"/>
            <a:ext cx="8121486" cy="468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4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74529" y="257368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52400" y="1676400"/>
            <a:ext cx="3294185" cy="4818184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65" y="1676400"/>
            <a:ext cx="833797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56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27637" y="257368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 smtClean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81355" y="2051538"/>
            <a:ext cx="3141784" cy="4663587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Verificar retorno venoso.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97" y="2051538"/>
            <a:ext cx="8448528" cy="46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713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98683" y="292538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45478" y="2172510"/>
            <a:ext cx="3810000" cy="4366404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Si es necesario se sacara una muestra para laboratorio.</a:t>
            </a: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36" y="2172509"/>
            <a:ext cx="7368687" cy="436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98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34560" y="163584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39969" y="1828799"/>
            <a:ext cx="3528646" cy="4665785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Usar el </a:t>
            </a:r>
            <a:r>
              <a:rPr lang="es-AR" dirty="0" err="1" smtClean="0"/>
              <a:t>clam</a:t>
            </a:r>
            <a:r>
              <a:rPr lang="es-AR" dirty="0" smtClean="0"/>
              <a:t> para retirar la jeringa y colocar la guía de bomba.</a:t>
            </a:r>
            <a:endParaRPr lang="es-A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62" y="1914767"/>
            <a:ext cx="7876076" cy="459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353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0745" y="257368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87569" y="2131644"/>
            <a:ext cx="3903785" cy="4491893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Es importante limpiar el trayecto del catéter. Para que no se tape.</a:t>
            </a:r>
            <a:endParaRPr lang="es-A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69" y="2131644"/>
            <a:ext cx="7580069" cy="449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949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0407" y="210476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69631" y="2121876"/>
            <a:ext cx="3845169" cy="4454769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Pulsar solución fisiológica.</a:t>
            </a:r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89" y="2121876"/>
            <a:ext cx="7548359" cy="44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15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0637" y="398584"/>
            <a:ext cx="8683348" cy="123092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0" dirty="0" smtClean="0">
                <a:solidFill>
                  <a:srgbClr val="212745"/>
                </a:solidFill>
                <a:effectLst/>
                <a:latin typeface="Arial Black" pitchFamily="34" charset="0"/>
              </a:rPr>
              <a:t>Port-a-</a:t>
            </a:r>
            <a:r>
              <a:rPr lang="en-US" sz="5400" b="0" dirty="0" err="1" smtClean="0">
                <a:solidFill>
                  <a:srgbClr val="212745"/>
                </a:solidFill>
                <a:effectLst/>
                <a:latin typeface="Arial Black" pitchFamily="34" charset="0"/>
              </a:rPr>
              <a:t>cath</a:t>
            </a:r>
            <a: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</a:rPr>
              <a:t/>
            </a:r>
            <a:b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</a:rPr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6" y="1943326"/>
            <a:ext cx="9228990" cy="42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270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4192" y="140137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87569" y="1817075"/>
            <a:ext cx="3552092" cy="4806463"/>
          </a:xfrm>
        </p:spPr>
        <p:txBody>
          <a:bodyPr/>
          <a:lstStyle/>
          <a:p>
            <a:pPr marL="45720" indent="0">
              <a:buNone/>
            </a:pP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12" y="1817076"/>
            <a:ext cx="8110903" cy="480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384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86253" y="351152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99292" y="2157046"/>
            <a:ext cx="3962400" cy="4423263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Uso correcto de apósito transparente.</a:t>
            </a:r>
            <a:endParaRPr lang="es-A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27" y="2157046"/>
            <a:ext cx="7699986" cy="442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222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5915" y="315983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40677" y="1780110"/>
            <a:ext cx="3458308" cy="4761366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Rotular </a:t>
            </a:r>
            <a:endParaRPr lang="es-A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23" y="1780109"/>
            <a:ext cx="8127390" cy="476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430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5576" y="327707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257909" y="1833260"/>
            <a:ext cx="2989383" cy="4741042"/>
          </a:xfrm>
        </p:spPr>
        <p:txBody>
          <a:bodyPr/>
          <a:lstStyle/>
          <a:p>
            <a:pPr marL="45720" indent="0">
              <a:buNone/>
            </a:pPr>
            <a:endParaRPr lang="es-A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261" y="1833259"/>
            <a:ext cx="8247554" cy="473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339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31280" y="163850"/>
            <a:ext cx="8683348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habilitación del catéter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52400" y="1413164"/>
            <a:ext cx="2757054" cy="5029699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Si el paciente se retira en el hospital de día .</a:t>
            </a:r>
          </a:p>
          <a:p>
            <a:pPr marL="45720" indent="0">
              <a:buNone/>
            </a:pPr>
            <a:r>
              <a:rPr lang="es-AR" dirty="0" smtClean="0"/>
              <a:t>Se debe guardar el equipo de habilitación.</a:t>
            </a:r>
            <a:endParaRPr lang="es-A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714500"/>
            <a:ext cx="8759248" cy="49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09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0185" y="492369"/>
            <a:ext cx="9304216" cy="766507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0" dirty="0" err="1" smtClean="0">
                <a:solidFill>
                  <a:srgbClr val="212745"/>
                </a:solidFill>
                <a:effectLst/>
                <a:latin typeface="Arial Black" pitchFamily="34" charset="0"/>
              </a:rPr>
              <a:t>Ubicación</a:t>
            </a:r>
            <a:r>
              <a:rPr lang="en-US" sz="5400" b="0" dirty="0" smtClean="0">
                <a:solidFill>
                  <a:srgbClr val="212745"/>
                </a:solidFill>
                <a:effectLst/>
                <a:latin typeface="Arial Black" pitchFamily="34" charset="0"/>
              </a:rPr>
              <a:t> </a:t>
            </a:r>
            <a:r>
              <a:rPr lang="en-US" sz="5400" b="0" dirty="0" err="1">
                <a:solidFill>
                  <a:srgbClr val="212745"/>
                </a:solidFill>
                <a:effectLst/>
                <a:latin typeface="Arial Black" pitchFamily="34" charset="0"/>
              </a:rPr>
              <a:t>anatómica</a:t>
            </a:r>
            <a:endParaRPr lang="es-AR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6" y="1706608"/>
            <a:ext cx="9947031" cy="45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8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0714" y="457199"/>
            <a:ext cx="8683348" cy="926123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  <a:t>Port-a-</a:t>
            </a:r>
            <a:r>
              <a:rPr lang="en-US" sz="5400" b="0" dirty="0" err="1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  <a:t>cath</a:t>
            </a:r>
            <a: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  <a:t/>
            </a:r>
            <a:b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03385" y="1570892"/>
            <a:ext cx="10257692" cy="4768948"/>
          </a:xfrm>
        </p:spPr>
        <p:txBody>
          <a:bodyPr/>
          <a:lstStyle/>
          <a:p>
            <a:pPr algn="just"/>
            <a:r>
              <a:rPr lang="es-ES" sz="2800" b="1" dirty="0">
                <a:latin typeface="Arial Black" pitchFamily="34" charset="0"/>
              </a:rPr>
              <a:t>Port-a-</a:t>
            </a:r>
            <a:r>
              <a:rPr lang="es-ES" sz="2800" b="1" dirty="0" err="1">
                <a:latin typeface="Arial Black" pitchFamily="34" charset="0"/>
              </a:rPr>
              <a:t>Cath</a:t>
            </a:r>
            <a:r>
              <a:rPr lang="es-ES" sz="2800" dirty="0">
                <a:latin typeface="Arial Black" pitchFamily="34" charset="0"/>
              </a:rPr>
              <a:t>® es el nombre comercial de un acceso venoso central de larga duración, que cuenta con un reservorio subcutáneo de titanio con una membrana de silicona, ubicado preferentemente en el tórax, conectado a un catéter de </a:t>
            </a:r>
            <a:r>
              <a:rPr lang="es-ES" sz="2800" dirty="0" err="1">
                <a:latin typeface="Arial Black" pitchFamily="34" charset="0"/>
              </a:rPr>
              <a:t>silastic</a:t>
            </a:r>
            <a:r>
              <a:rPr lang="es-ES" sz="2800" dirty="0">
                <a:latin typeface="Arial Black" pitchFamily="34" charset="0"/>
              </a:rPr>
              <a:t>, introducido por vena subclavia y llega a vena cava superior (centralizado</a:t>
            </a:r>
            <a:r>
              <a:rPr lang="es-ES" sz="2800" dirty="0" smtClean="0">
                <a:latin typeface="Arial Black" pitchFamily="34" charset="0"/>
              </a:rPr>
              <a:t>).</a:t>
            </a:r>
            <a:endParaRPr lang="es-AR" sz="2800" dirty="0" smtClean="0">
              <a:latin typeface="Arial Black" pitchFamily="34" charset="0"/>
            </a:endParaRPr>
          </a:p>
          <a:p>
            <a:pPr algn="just"/>
            <a:r>
              <a:rPr lang="es-AR" sz="2800" dirty="0" smtClean="0">
                <a:latin typeface="Arial Black" pitchFamily="34" charset="0"/>
              </a:rPr>
              <a:t>Esta ubicado debajo de la piel, tiene acceso a una vena central</a:t>
            </a:r>
          </a:p>
          <a:p>
            <a:pPr algn="just"/>
            <a:r>
              <a:rPr lang="es-AR" sz="2800" dirty="0" smtClean="0">
                <a:latin typeface="Arial Black" pitchFamily="34" charset="0"/>
              </a:rPr>
              <a:t>Desemboca antes de la aurícula derecha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30923" y="457199"/>
            <a:ext cx="9843478" cy="949569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 smtClean="0">
                <a:latin typeface="Arial Black" pitchFamily="34" charset="0"/>
              </a:rPr>
              <a:t>Ubicación anatómica</a:t>
            </a:r>
            <a:endParaRPr lang="es-AR" dirty="0"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9" y="1805353"/>
            <a:ext cx="10427678" cy="48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6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1053" y="679938"/>
            <a:ext cx="8683348" cy="914400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en-US" sz="4400" b="0" dirty="0" smtClean="0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  <a:t>Descripción del catéter</a:t>
            </a:r>
            <a: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  <a:t/>
            </a:r>
            <a:br>
              <a:rPr lang="en-US" sz="5400" b="0" dirty="0">
                <a:solidFill>
                  <a:srgbClr val="212745"/>
                </a:solidFill>
                <a:effectLst/>
                <a:latin typeface="Arial Black" pitchFamily="34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91662" y="1746739"/>
            <a:ext cx="10914184" cy="4712676"/>
          </a:xfrm>
        </p:spPr>
        <p:txBody>
          <a:bodyPr/>
          <a:lstStyle/>
          <a:p>
            <a:pPr marL="45720" indent="0">
              <a:buNone/>
            </a:pPr>
            <a:r>
              <a:rPr lang="es-AR" dirty="0" smtClean="0"/>
              <a:t>Descripción del catéter</a:t>
            </a:r>
          </a:p>
          <a:p>
            <a:r>
              <a:rPr lang="es-AR" dirty="0" smtClean="0"/>
              <a:t>Cámara de metal (portal)</a:t>
            </a:r>
          </a:p>
          <a:p>
            <a:r>
              <a:rPr lang="es-AR" dirty="0" smtClean="0"/>
              <a:t>Sello siliconado (septum)</a:t>
            </a:r>
          </a:p>
          <a:p>
            <a:r>
              <a:rPr lang="es-AR" dirty="0" smtClean="0"/>
              <a:t>Esta ubicado en el tórax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42" y="2602522"/>
            <a:ext cx="6261281" cy="358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53662" y="375138"/>
            <a:ext cx="9620739" cy="773724"/>
          </a:xfrm>
        </p:spPr>
        <p:txBody>
          <a:bodyPr/>
          <a:lstStyle/>
          <a:p>
            <a:pPr marL="0" indent="0" algn="ctr">
              <a:buNone/>
            </a:pPr>
            <a:r>
              <a:rPr lang="es-AR" dirty="0" smtClean="0"/>
              <a:t> </a:t>
            </a: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Descripción</a:t>
            </a: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1535722"/>
            <a:ext cx="10744199" cy="495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3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9513" y="398045"/>
            <a:ext cx="86833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0" dirty="0">
                <a:solidFill>
                  <a:srgbClr val="212745"/>
                </a:solidFill>
                <a:effectLst/>
                <a:latin typeface="Arial Black" pitchFamily="34" charset="0"/>
              </a:rPr>
              <a:t>Descripción</a:t>
            </a:r>
            <a:endParaRPr lang="es-A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99" y="1324707"/>
            <a:ext cx="9323753" cy="524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914711"/>
      </p:ext>
    </p:extLst>
  </p:cSld>
  <p:clrMapOvr>
    <a:masterClrMapping/>
  </p:clrMapOvr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560</TotalTime>
  <Words>459</Words>
  <Application>Microsoft Office PowerPoint</Application>
  <PresentationFormat>Personalizado</PresentationFormat>
  <Paragraphs>99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Transmisión de listas</vt:lpstr>
      <vt:lpstr> </vt:lpstr>
      <vt:lpstr>Presentación de PowerPoint</vt:lpstr>
      <vt:lpstr>Port-a-cath </vt:lpstr>
      <vt:lpstr>Ubicación anatómica</vt:lpstr>
      <vt:lpstr>Port-a-cath </vt:lpstr>
      <vt:lpstr>Ubicación anatómica</vt:lpstr>
      <vt:lpstr>Descripción del catéter </vt:lpstr>
      <vt:lpstr> Descripción</vt:lpstr>
      <vt:lpstr>Descripción</vt:lpstr>
      <vt:lpstr>Descripción</vt:lpstr>
      <vt:lpstr>Descripción de materiales</vt:lpstr>
      <vt:lpstr>Descripción de materiales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valoración de la zona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  <vt:lpstr>habilitación del catéter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Prisla</dc:creator>
  <cp:lastModifiedBy>User</cp:lastModifiedBy>
  <cp:revision>44</cp:revision>
  <dcterms:created xsi:type="dcterms:W3CDTF">2021-04-09T00:34:09Z</dcterms:created>
  <dcterms:modified xsi:type="dcterms:W3CDTF">2021-04-28T16:20:58Z</dcterms:modified>
</cp:coreProperties>
</file>