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21"/>
  </p:notesMasterIdLst>
  <p:handoutMasterIdLst>
    <p:handoutMasterId r:id="rId22"/>
  </p:handoutMasterIdLst>
  <p:sldIdLst>
    <p:sldId id="286" r:id="rId5"/>
    <p:sldId id="270" r:id="rId6"/>
    <p:sldId id="271" r:id="rId7"/>
    <p:sldId id="272" r:id="rId8"/>
    <p:sldId id="273" r:id="rId9"/>
    <p:sldId id="274" r:id="rId10"/>
    <p:sldId id="275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7" r:id="rId19"/>
    <p:sldId id="285" r:id="rId20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-52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774" y="7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AB3E6E3-061B-41A2-BBDC-C5312A04A40A}" type="datetime1">
              <a:rPr lang="es-ES" smtClean="0"/>
              <a:pPr rtl="0"/>
              <a:t>10/09/2018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78FE58C-C1A6-4C4C-90C2-B7F5B0504B2D}" type="slidenum">
              <a:rPr lang="es-ES" smtClean="0"/>
              <a:pPr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0346050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145992C-CBBF-4F24-8325-F5CB0EAAC0E9}" type="datetime1">
              <a:rPr lang="es-ES" noProof="0" smtClean="0"/>
              <a:pPr rtl="0"/>
              <a:t>10/09/2018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_tradnl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Editar el estilo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10E1E9A-E921-4174-A0FC-51868D7AC568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xmlns="" val="3737860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ctr" rtl="0">
              <a:defRPr sz="60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 smtClean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5732FF5-B762-47CF-A667-C95E437C256E}" type="datetime1">
              <a:rPr lang="es-ES" noProof="0" smtClean="0"/>
              <a:pPr rtl="0"/>
              <a:t>10/09/2018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xmlns="" val="646705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F6E6314-AE43-4375-B896-FE69FC25EB2C}" type="datetime1">
              <a:rPr lang="es-ES" noProof="0" smtClean="0"/>
              <a:pPr rtl="0"/>
              <a:t>10/09/2018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xmlns="" val="2821885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C4EED9F-4196-422B-906D-089B355EADC9}" type="datetime1">
              <a:rPr lang="es-ES" noProof="0" smtClean="0"/>
              <a:pPr rtl="0"/>
              <a:t>10/09/2018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xmlns="" val="3388830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 rtl="0"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8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 rtl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0407472-54D5-485E-8ACB-6D04E47D95CF}" type="datetime1">
              <a:rPr lang="es-ES" noProof="0" smtClean="0"/>
              <a:pPr rtl="0"/>
              <a:t>10/09/2018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xmlns="" val="3413888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FBD92BC-2103-4E65-8EBE-0491A5767AF5}" type="datetime1">
              <a:rPr lang="es-ES" noProof="0" smtClean="0"/>
              <a:pPr rtl="0"/>
              <a:t>10/09/2018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xmlns="" val="2198793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rtlCol="0" anchor="b"/>
          <a:lstStyle>
            <a:lvl1pPr rtl="0">
              <a:defRPr sz="60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 rtlCol="0"/>
          <a:lstStyle>
            <a:lvl1pPr marL="0" indent="0" rtl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28A7A1-E52A-4367-BE3E-105C0C9F4921}" type="datetime1">
              <a:rPr lang="es-ES" noProof="0" smtClean="0"/>
              <a:pPr rtl="0"/>
              <a:t>10/09/2018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xmlns="" val="4067686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smtClean="0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 rtlCol="0"/>
          <a:lstStyle>
            <a:lvl1pPr rtl="0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 rtlCol="0"/>
          <a:lstStyle>
            <a:lvl1pPr rtl="0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1400022-95FC-4EF7-AB9A-75228A47813A}" type="datetime1">
              <a:rPr lang="es-ES" noProof="0" smtClean="0"/>
              <a:pPr rtl="0"/>
              <a:t>10/09/2018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xmlns="" val="10636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 rtl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 rtlCol="0"/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 rtl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 rtlCol="0"/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BF2822A-2EB1-4A52-B6C8-FC10186557F4}" type="datetime1">
              <a:rPr lang="es-ES" noProof="0" smtClean="0"/>
              <a:pPr rtl="0"/>
              <a:t>10/09/2018</a:t>
            </a:fld>
            <a:endParaRPr lang="es-ES" noProof="0" dirty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xmlns="" val="3231661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120DF6-1B4A-4B6C-B500-7840816C7764}" type="datetime1">
              <a:rPr lang="es-ES" noProof="0" smtClean="0"/>
              <a:pPr rtl="0"/>
              <a:t>10/09/2018</a:t>
            </a:fld>
            <a:endParaRPr lang="es-ES" noProof="0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xmlns="" val="510586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2134D8D-99E7-4CF1-858E-66F4FE6BE361}" type="datetime1">
              <a:rPr lang="es-ES" noProof="0" smtClean="0"/>
              <a:pPr rtl="0"/>
              <a:t>10/09/2018</a:t>
            </a:fld>
            <a:endParaRPr lang="es-ES" noProof="0" dirty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xmlns="" val="3215141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 rtl="0"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 rtlCol="0"/>
          <a:lstStyle>
            <a:lvl1pPr rtl="0"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 rtl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A80894-79EC-4AF8-8247-35BDCB51DA2B}" type="datetime1">
              <a:rPr lang="es-ES" noProof="0" smtClean="0"/>
              <a:pPr rtl="0"/>
              <a:t>10/09/2018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xmlns="" val="2198712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 rtl="0"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desee agregar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8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 rtl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D41A792-AA36-4281-8A54-BAAC75B08A9E}" type="datetime1">
              <a:rPr lang="es-ES" noProof="0" smtClean="0"/>
              <a:pPr rtl="0"/>
              <a:t>10/09/2018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xmlns="" val="1619359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/>
              <a:t>Editar el estilo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3DDDD12C-A2E5-4D32-A8D5-4FBA4A9916EE}" type="datetime1">
              <a:rPr lang="es-ES" noProof="0" smtClean="0"/>
              <a:pPr rtl="0"/>
              <a:t>10/09/2018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es-ES" noProof="0" dirty="0"/>
              <a:t>Agregar un pie de página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71B7BAC7-FE87-40F6-AA24-4F4685D1B022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xmlns="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/>
              <a:t>Cateter semi-implantable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62100" y="1825624"/>
            <a:ext cx="9791700" cy="4824557"/>
          </a:xfrm>
        </p:spPr>
        <p:txBody>
          <a:bodyPr/>
          <a:lstStyle/>
          <a:p>
            <a:endParaRPr lang="es-AR" dirty="0" smtClean="0"/>
          </a:p>
          <a:p>
            <a:endParaRPr lang="es-AR" dirty="0" smtClean="0"/>
          </a:p>
          <a:p>
            <a:endParaRPr lang="es-AR" dirty="0"/>
          </a:p>
          <a:p>
            <a:endParaRPr lang="es-AR" dirty="0" smtClean="0"/>
          </a:p>
          <a:p>
            <a:endParaRPr lang="es-AR" dirty="0"/>
          </a:p>
          <a:p>
            <a:pPr marL="0" indent="0" algn="r">
              <a:buNone/>
            </a:pPr>
            <a:endParaRPr lang="es-AR" sz="1600" dirty="0" smtClean="0"/>
          </a:p>
          <a:p>
            <a:pPr marL="0" indent="0" algn="r">
              <a:buNone/>
            </a:pPr>
            <a:endParaRPr lang="es-AR" sz="1600" dirty="0"/>
          </a:p>
          <a:p>
            <a:pPr marL="0" indent="0" algn="r">
              <a:buNone/>
            </a:pPr>
            <a:endParaRPr lang="es-AR" sz="1600" dirty="0" smtClean="0"/>
          </a:p>
          <a:p>
            <a:pPr marL="0" indent="0" algn="r">
              <a:buNone/>
            </a:pPr>
            <a:endParaRPr lang="es-AR" sz="1600" dirty="0" smtClean="0"/>
          </a:p>
          <a:p>
            <a:pPr marL="0" indent="0" algn="r">
              <a:buNone/>
            </a:pPr>
            <a:r>
              <a:rPr lang="es-AR" sz="1600" dirty="0" smtClean="0"/>
              <a:t>Enfermero Saravia Marcos Anibal</a:t>
            </a:r>
          </a:p>
          <a:p>
            <a:pPr marL="0" indent="0" algn="r">
              <a:buNone/>
            </a:pPr>
            <a:r>
              <a:rPr lang="es-AR" sz="1600" dirty="0" smtClean="0"/>
              <a:t>Jefe de enfermería oncológica</a:t>
            </a:r>
          </a:p>
          <a:p>
            <a:pPr marL="0" indent="0" algn="r">
              <a:buNone/>
            </a:pPr>
            <a:r>
              <a:rPr lang="es-AR" sz="1600" dirty="0" smtClean="0"/>
              <a:t>Hospital de día</a:t>
            </a:r>
            <a:endParaRPr lang="es-AR" sz="16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9946" y="1504742"/>
            <a:ext cx="5225351" cy="3971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47086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AR" dirty="0"/>
              <a:t>Cuidados de Enfermería para su correcta utilización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94360" y="1825624"/>
            <a:ext cx="11018520" cy="4780915"/>
          </a:xfrm>
        </p:spPr>
        <p:txBody>
          <a:bodyPr>
            <a:normAutofit lnSpcReduction="10000"/>
          </a:bodyPr>
          <a:lstStyle/>
          <a:p>
            <a:pPr algn="just"/>
            <a:r>
              <a:rPr lang="es-AR" dirty="0"/>
              <a:t>Observar diariamente el punto de inserción del catéter y palpar el túnel subcutáneo para detectar signos de infección.</a:t>
            </a:r>
          </a:p>
          <a:p>
            <a:pPr algn="just"/>
            <a:r>
              <a:rPr lang="es-AR" dirty="0"/>
              <a:t>Realizar cura plana del sitio de inserción a las 24 </a:t>
            </a:r>
            <a:r>
              <a:rPr lang="es-AR" dirty="0" err="1"/>
              <a:t>hs</a:t>
            </a:r>
            <a:r>
              <a:rPr lang="es-AR" dirty="0"/>
              <a:t> de colocado el catéter y luego cada 7 días con técnica estéril (asepsia con </a:t>
            </a:r>
            <a:r>
              <a:rPr lang="es-AR" dirty="0" err="1"/>
              <a:t>clorhexidina</a:t>
            </a:r>
            <a:r>
              <a:rPr lang="es-AR" dirty="0"/>
              <a:t> al 2%), cubrir con apósito transparente. “ EVITAR CURACIONES INNECESARIAS “</a:t>
            </a:r>
          </a:p>
          <a:p>
            <a:pPr algn="just"/>
            <a:r>
              <a:rPr lang="es-AR" dirty="0"/>
              <a:t>Realizar baño diario del paciente, proteger el catéter y las conexiones</a:t>
            </a:r>
          </a:p>
          <a:p>
            <a:pPr algn="just"/>
            <a:r>
              <a:rPr lang="es-AR" dirty="0"/>
              <a:t>Habilitar los lúmenes que sean necesarios con técnica estéril</a:t>
            </a:r>
          </a:p>
          <a:p>
            <a:pPr algn="just"/>
            <a:r>
              <a:rPr lang="es-AR" dirty="0"/>
              <a:t>Durante la internación: Realizar service de catéter cada 4 días: cambio de </a:t>
            </a:r>
            <a:r>
              <a:rPr lang="es-AR" dirty="0" err="1"/>
              <a:t>tubuladuras</a:t>
            </a:r>
            <a:r>
              <a:rPr lang="es-AR" dirty="0"/>
              <a:t> y remoción de sellos </a:t>
            </a:r>
            <a:r>
              <a:rPr lang="es-AR" dirty="0" err="1"/>
              <a:t>heparinicos</a:t>
            </a:r>
            <a:r>
              <a:rPr lang="es-AR" dirty="0"/>
              <a:t> de los lúmenes cerrados con cambio de tapones, realizar flash </a:t>
            </a:r>
            <a:r>
              <a:rPr lang="es-AR" dirty="0" err="1"/>
              <a:t>heparinico</a:t>
            </a:r>
            <a:r>
              <a:rPr lang="es-AR" dirty="0"/>
              <a:t> según si el lumen quedara habilitado o cerrado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1321094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708660"/>
            <a:ext cx="10668000" cy="5468303"/>
          </a:xfrm>
        </p:spPr>
        <p:txBody>
          <a:bodyPr>
            <a:normAutofit/>
          </a:bodyPr>
          <a:lstStyle/>
          <a:p>
            <a:pPr algn="just"/>
            <a:r>
              <a:rPr lang="es-AR" dirty="0"/>
              <a:t>Durante los procedimientos tanto de curación como de service de catéter utilizar barbijo (paciente y operador)</a:t>
            </a:r>
          </a:p>
          <a:p>
            <a:pPr algn="just"/>
            <a:r>
              <a:rPr lang="es-AR" dirty="0"/>
              <a:t>Luego de administrar transfusiones de </a:t>
            </a:r>
            <a:r>
              <a:rPr lang="es-AR" dirty="0" err="1"/>
              <a:t>hemocomponentes</a:t>
            </a:r>
            <a:r>
              <a:rPr lang="es-AR" dirty="0"/>
              <a:t> se debe realizar </a:t>
            </a:r>
            <a:r>
              <a:rPr lang="es-AR" dirty="0" err="1"/>
              <a:t>push</a:t>
            </a:r>
            <a:r>
              <a:rPr lang="es-AR" dirty="0"/>
              <a:t> con solución fisiológica como mínimo con 10 ml. </a:t>
            </a:r>
          </a:p>
          <a:p>
            <a:pPr algn="just"/>
            <a:r>
              <a:rPr lang="es-AR" dirty="0"/>
              <a:t>Para la realización de maniobras de conexión y desconexión de </a:t>
            </a:r>
            <a:r>
              <a:rPr lang="es-AR" dirty="0" err="1"/>
              <a:t>tubuladuras</a:t>
            </a:r>
            <a:r>
              <a:rPr lang="es-AR" dirty="0"/>
              <a:t>, </a:t>
            </a:r>
            <a:r>
              <a:rPr lang="es-AR" dirty="0" err="1"/>
              <a:t>push</a:t>
            </a:r>
            <a:r>
              <a:rPr lang="es-AR" dirty="0"/>
              <a:t> de medicación, punción de tapones, etc. tomar las medidas de asepsia universales</a:t>
            </a:r>
          </a:p>
          <a:p>
            <a:pPr algn="just"/>
            <a:r>
              <a:rPr lang="es-AR" dirty="0"/>
              <a:t>Si el paciente presenta un pico febril: se realizara cultivo de catéter, hemocultivos periféricos por 2 con diferencial periférico de catéter</a:t>
            </a:r>
          </a:p>
          <a:p>
            <a:pPr algn="just"/>
            <a:r>
              <a:rPr lang="es-AR" dirty="0"/>
              <a:t>Explicar al paciente y familia sobre cada uno de los procedimientos que se le realizara y los cuidados que requerirá durante su internación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133420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/>
              <a:t>Complicaciones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62100" y="1825624"/>
            <a:ext cx="9791700" cy="47809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sz="3600" u="sng" dirty="0"/>
              <a:t>Mecánicas</a:t>
            </a:r>
          </a:p>
          <a:p>
            <a:pPr marL="0" indent="0">
              <a:buNone/>
            </a:pPr>
            <a:endParaRPr lang="es-AR" sz="2400" dirty="0"/>
          </a:p>
          <a:p>
            <a:pPr>
              <a:buFont typeface="Wingdings" pitchFamily="2" charset="2"/>
              <a:buChar char="ü"/>
            </a:pPr>
            <a:r>
              <a:rPr lang="es-AR" dirty="0"/>
              <a:t>Oclusión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Extracción accidental del catéter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Ruptura del catéter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Desconexión de </a:t>
            </a:r>
            <a:r>
              <a:rPr lang="es-AR" dirty="0" err="1"/>
              <a:t>tubuladuras</a:t>
            </a:r>
            <a:endParaRPr lang="es-AR" dirty="0"/>
          </a:p>
          <a:p>
            <a:pPr>
              <a:buFont typeface="Wingdings" pitchFamily="2" charset="2"/>
              <a:buChar char="ü"/>
            </a:pPr>
            <a:r>
              <a:rPr lang="es-AR" dirty="0"/>
              <a:t>Cambio de posición del catéter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Dificultades en la infusión y/o aspiración de fluidos</a:t>
            </a:r>
          </a:p>
          <a:p>
            <a:pPr>
              <a:buFont typeface="Wingdings" pitchFamily="2" charset="2"/>
              <a:buChar char="ü"/>
            </a:pPr>
            <a:r>
              <a:rPr lang="es-AR" dirty="0"/>
              <a:t>Acodamiento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1626956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77240" y="434340"/>
            <a:ext cx="10576560" cy="6126480"/>
          </a:xfrm>
        </p:spPr>
        <p:txBody>
          <a:bodyPr/>
          <a:lstStyle/>
          <a:p>
            <a:pPr marL="0" indent="0">
              <a:buNone/>
            </a:pPr>
            <a:r>
              <a:rPr lang="es-AR" u="sng" dirty="0"/>
              <a:t>Infecciones</a:t>
            </a:r>
          </a:p>
          <a:p>
            <a:pPr marL="0" indent="0" algn="just">
              <a:buNone/>
            </a:pPr>
            <a:endParaRPr lang="es-AR" u="sng" dirty="0"/>
          </a:p>
          <a:p>
            <a:pPr algn="just"/>
            <a:r>
              <a:rPr lang="es-AR" dirty="0"/>
              <a:t>Regular técnica estéril</a:t>
            </a:r>
          </a:p>
          <a:p>
            <a:pPr algn="just"/>
            <a:r>
              <a:rPr lang="es-AR" dirty="0"/>
              <a:t>Falta de continuidad de curaciones y service de catéter</a:t>
            </a:r>
          </a:p>
          <a:p>
            <a:pPr algn="just"/>
            <a:r>
              <a:rPr lang="es-AR" dirty="0"/>
              <a:t>Regular asepsia en el uso del dispositivo</a:t>
            </a:r>
          </a:p>
          <a:p>
            <a:pPr algn="just"/>
            <a:r>
              <a:rPr lang="es-AR" dirty="0"/>
              <a:t>Se relaciona con el tipo de catéter (el catéter de silicona aumenta el riesgo), edad del paciente y su </a:t>
            </a:r>
            <a:r>
              <a:rPr lang="es-AR" dirty="0" err="1"/>
              <a:t>inmunocompromiso</a:t>
            </a:r>
            <a:endParaRPr lang="es-AR" dirty="0"/>
          </a:p>
          <a:p>
            <a:pPr algn="just"/>
            <a:r>
              <a:rPr lang="es-AR" dirty="0"/>
              <a:t>Aumenta el riesgo de infección: el tratamiento con quimioterapia, utilización de nutrición parenteral, numero de lúmenes habilitados, días de hospitalización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935596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Educación para el autocuidado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0080" y="1825624"/>
            <a:ext cx="10713720" cy="4780915"/>
          </a:xfrm>
        </p:spPr>
        <p:txBody>
          <a:bodyPr>
            <a:normAutofit lnSpcReduction="10000"/>
          </a:bodyPr>
          <a:lstStyle/>
          <a:p>
            <a:pPr algn="just"/>
            <a:r>
              <a:rPr lang="es-AR" dirty="0"/>
              <a:t>Explicar al paciente acerca de la importancia de los cuidados del catéter</a:t>
            </a:r>
          </a:p>
          <a:p>
            <a:pPr algn="just"/>
            <a:r>
              <a:rPr lang="es-AR" dirty="0"/>
              <a:t>Explicar como debe cubrir el catéter para el baño</a:t>
            </a:r>
          </a:p>
          <a:p>
            <a:pPr algn="just"/>
            <a:r>
              <a:rPr lang="es-AR" dirty="0"/>
              <a:t>Evitar golpes</a:t>
            </a:r>
          </a:p>
          <a:p>
            <a:pPr algn="just"/>
            <a:r>
              <a:rPr lang="es-AR" dirty="0"/>
              <a:t>Solicitar turnos (según el manejo de cada institución) para curación y service de catéter</a:t>
            </a:r>
          </a:p>
          <a:p>
            <a:pPr algn="just"/>
            <a:r>
              <a:rPr lang="es-AR" dirty="0"/>
              <a:t>Si ocurriera algún accidente concurrir inmediatamente al hospital donde se trata (por ruptura, sangrados continuo, desplazamiento : exteriorización de </a:t>
            </a:r>
            <a:r>
              <a:rPr lang="es-AR" dirty="0" err="1"/>
              <a:t>cuff</a:t>
            </a:r>
            <a:r>
              <a:rPr lang="es-AR" dirty="0"/>
              <a:t>)</a:t>
            </a:r>
          </a:p>
          <a:p>
            <a:pPr algn="just"/>
            <a:r>
              <a:rPr lang="es-AR" dirty="0"/>
              <a:t>Explicar signos de infección en forma clara </a:t>
            </a:r>
          </a:p>
          <a:p>
            <a:pPr algn="just"/>
            <a:r>
              <a:rPr lang="es-AR" dirty="0"/>
              <a:t>Proveer de mallas de sujeción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3577363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52256" y="1145992"/>
            <a:ext cx="7087898" cy="4941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59088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728" y="1185358"/>
            <a:ext cx="975360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7573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Que es un catéter </a:t>
            </a:r>
            <a:r>
              <a:rPr lang="es-AR" dirty="0" err="1"/>
              <a:t>semi-implantable</a:t>
            </a:r>
            <a:r>
              <a:rPr lang="es-AR" dirty="0"/>
              <a:t>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Dispositivos </a:t>
            </a:r>
            <a:r>
              <a:rPr lang="es-AR" dirty="0"/>
              <a:t>de larga permanencia tunelizados que tienen un alto grado de </a:t>
            </a:r>
            <a:r>
              <a:rPr lang="es-AR" dirty="0" err="1"/>
              <a:t>biocompatibilidad</a:t>
            </a:r>
            <a:r>
              <a:rPr lang="es-AR" dirty="0"/>
              <a:t>, que permiten lograr un acceso venoso seguro comunicando dicha estructura venosa con el exterior mediante el </a:t>
            </a:r>
            <a:r>
              <a:rPr lang="es-AR" dirty="0" smtClean="0"/>
              <a:t>dispositivo.</a:t>
            </a: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8580801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AR" dirty="0"/>
              <a:t>Indicaciones de colocación</a:t>
            </a:r>
            <a:br>
              <a:rPr lang="es-AR" dirty="0"/>
            </a:br>
            <a:r>
              <a:rPr lang="es-AR" dirty="0"/>
              <a:t>en pacientes con enfermedades </a:t>
            </a:r>
            <a:r>
              <a:rPr lang="es-AR" dirty="0" err="1"/>
              <a:t>hemato</a:t>
            </a:r>
            <a:r>
              <a:rPr lang="es-AR" dirty="0"/>
              <a:t>-oncológicas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62100" y="2368550"/>
            <a:ext cx="9791700" cy="4351338"/>
          </a:xfrm>
        </p:spPr>
        <p:txBody>
          <a:bodyPr/>
          <a:lstStyle/>
          <a:p>
            <a:pPr algn="just"/>
            <a:r>
              <a:rPr lang="es-AR" dirty="0"/>
              <a:t>Niños menores de 1 año que deben recibir tratamiento con quimioterapia</a:t>
            </a:r>
          </a:p>
          <a:p>
            <a:pPr algn="just"/>
            <a:r>
              <a:rPr lang="es-AR" dirty="0"/>
              <a:t>Niños con diagnostico de LMA</a:t>
            </a:r>
          </a:p>
          <a:p>
            <a:pPr algn="just"/>
            <a:r>
              <a:rPr lang="es-AR" dirty="0"/>
              <a:t>Niños que recibirán tratamiento intensivo con quimioterapia con alto riesgo de pancitopenia severa (ej. recaída de la enfermedad)</a:t>
            </a:r>
          </a:p>
          <a:p>
            <a:pPr algn="just"/>
            <a:r>
              <a:rPr lang="es-AR" dirty="0"/>
              <a:t>Niños que recibirán </a:t>
            </a:r>
            <a:r>
              <a:rPr lang="es-AR" dirty="0" err="1"/>
              <a:t>Transplante</a:t>
            </a:r>
            <a:r>
              <a:rPr lang="es-AR" dirty="0"/>
              <a:t> de Médula Ósea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953370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Tipos de Catéter </a:t>
            </a:r>
            <a:r>
              <a:rPr lang="es-AR" dirty="0" err="1"/>
              <a:t>Semi-implantable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62100" y="1485900"/>
            <a:ext cx="9791700" cy="5166360"/>
          </a:xfrm>
        </p:spPr>
        <p:txBody>
          <a:bodyPr>
            <a:normAutofit fontScale="92500" lnSpcReduction="10000"/>
          </a:bodyPr>
          <a:lstStyle/>
          <a:p>
            <a:r>
              <a:rPr lang="es-AR" dirty="0"/>
              <a:t>4 </a:t>
            </a:r>
            <a:r>
              <a:rPr lang="es-AR" dirty="0" err="1"/>
              <a:t>fr.</a:t>
            </a:r>
            <a:r>
              <a:rPr lang="es-AR" dirty="0"/>
              <a:t> = </a:t>
            </a:r>
            <a:r>
              <a:rPr lang="es-AR" dirty="0" err="1"/>
              <a:t>unilumen</a:t>
            </a:r>
            <a:endParaRPr lang="es-AR" dirty="0"/>
          </a:p>
          <a:p>
            <a:r>
              <a:rPr lang="es-AR" dirty="0"/>
              <a:t>5 </a:t>
            </a:r>
            <a:r>
              <a:rPr lang="es-AR" dirty="0" err="1"/>
              <a:t>fr.</a:t>
            </a:r>
            <a:r>
              <a:rPr lang="es-AR" dirty="0"/>
              <a:t> = </a:t>
            </a:r>
            <a:r>
              <a:rPr lang="es-AR" dirty="0" err="1"/>
              <a:t>bilumen</a:t>
            </a:r>
            <a:endParaRPr lang="es-AR" dirty="0"/>
          </a:p>
          <a:p>
            <a:r>
              <a:rPr lang="es-AR" dirty="0"/>
              <a:t>7 </a:t>
            </a:r>
            <a:r>
              <a:rPr lang="es-AR" dirty="0" err="1"/>
              <a:t>fr.</a:t>
            </a:r>
            <a:r>
              <a:rPr lang="es-AR" dirty="0"/>
              <a:t> = </a:t>
            </a:r>
            <a:r>
              <a:rPr lang="es-AR" dirty="0" err="1"/>
              <a:t>bilumen</a:t>
            </a:r>
            <a:endParaRPr lang="es-AR" dirty="0"/>
          </a:p>
          <a:p>
            <a:r>
              <a:rPr lang="es-AR" dirty="0"/>
              <a:t>8 </a:t>
            </a:r>
            <a:r>
              <a:rPr lang="es-AR" dirty="0" err="1"/>
              <a:t>fr.</a:t>
            </a:r>
            <a:r>
              <a:rPr lang="es-AR" dirty="0"/>
              <a:t> = </a:t>
            </a:r>
            <a:r>
              <a:rPr lang="es-AR" dirty="0" err="1"/>
              <a:t>trilumen</a:t>
            </a:r>
            <a:endParaRPr lang="es-AR" dirty="0"/>
          </a:p>
          <a:p>
            <a:pPr marL="0" indent="0">
              <a:buNone/>
            </a:pPr>
            <a:r>
              <a:rPr lang="es-AR" sz="3600" u="sng" dirty="0"/>
              <a:t>Partes del Catéter </a:t>
            </a:r>
            <a:r>
              <a:rPr lang="es-AR" dirty="0"/>
              <a:t>:</a:t>
            </a:r>
          </a:p>
          <a:p>
            <a:r>
              <a:rPr lang="es-AR" dirty="0"/>
              <a:t>Porción Externa:</a:t>
            </a:r>
          </a:p>
          <a:p>
            <a:pPr marL="0" indent="0">
              <a:buNone/>
            </a:pPr>
            <a:r>
              <a:rPr lang="es-AR" dirty="0"/>
              <a:t>     Triangulo</a:t>
            </a:r>
          </a:p>
          <a:p>
            <a:pPr marL="0" indent="0">
              <a:buNone/>
            </a:pPr>
            <a:r>
              <a:rPr lang="es-AR" dirty="0"/>
              <a:t>     Ramas</a:t>
            </a:r>
          </a:p>
          <a:p>
            <a:r>
              <a:rPr lang="es-AR" dirty="0"/>
              <a:t>Porción Interna:</a:t>
            </a:r>
          </a:p>
          <a:p>
            <a:pPr marL="0" indent="0">
              <a:buNone/>
            </a:pPr>
            <a:r>
              <a:rPr lang="es-AR" dirty="0"/>
              <a:t>     Parte subcutánea</a:t>
            </a:r>
          </a:p>
          <a:p>
            <a:pPr marL="0" indent="0">
              <a:buNone/>
            </a:pPr>
            <a:r>
              <a:rPr lang="es-AR" dirty="0"/>
              <a:t>     Parte intravascular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134247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arcador de contenido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978" y="718256"/>
            <a:ext cx="10053957" cy="5498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74565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Requisitos previos a la colocación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Hemograma completo</a:t>
            </a:r>
          </a:p>
          <a:p>
            <a:r>
              <a:rPr lang="es-AR" dirty="0"/>
              <a:t>Coagulograma </a:t>
            </a:r>
          </a:p>
          <a:p>
            <a:r>
              <a:rPr lang="es-AR" dirty="0"/>
              <a:t>Electrocardiograma</a:t>
            </a:r>
          </a:p>
          <a:p>
            <a:r>
              <a:rPr lang="es-AR" dirty="0"/>
              <a:t>Preparación pre quirúrgicas según normas de </a:t>
            </a:r>
            <a:r>
              <a:rPr lang="es-AR" dirty="0" err="1"/>
              <a:t>infectología</a:t>
            </a:r>
            <a:endParaRPr lang="es-AR" dirty="0"/>
          </a:p>
          <a:p>
            <a:r>
              <a:rPr lang="es-AR" dirty="0"/>
              <a:t>Explicarle al paciente y familia lo que se le va a realizar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1693629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/>
              <a:t>Colocación del Catéter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AR" dirty="0"/>
              <a:t>Se utiliza la técnica quirúrgica de Seldinger</a:t>
            </a:r>
          </a:p>
          <a:p>
            <a:pPr algn="just"/>
            <a:r>
              <a:rPr lang="es-AR" dirty="0"/>
              <a:t>El Dacron Cuff se ubica a un centímetro del sitio de salida</a:t>
            </a:r>
          </a:p>
          <a:p>
            <a:pPr algn="just"/>
            <a:r>
              <a:rPr lang="es-AR" dirty="0"/>
              <a:t>Se accede a la vena subclavia hasta llegar a la entrada de aurícula derecha</a:t>
            </a:r>
          </a:p>
          <a:p>
            <a:pPr algn="just"/>
            <a:r>
              <a:rPr lang="es-AR" dirty="0"/>
              <a:t>Previo al procedimiento se mide la distancia desde la zona de punción hasta aurícula derecha</a:t>
            </a:r>
          </a:p>
          <a:p>
            <a:pPr algn="just"/>
            <a:r>
              <a:rPr lang="es-AR" dirty="0"/>
              <a:t>Al finalizar su colocación mediante control radioscópico se verifica la correcta ubicación del catéter por ultimo se fija a la piel con puntos de sutura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36508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12577228"/>
              </p:ext>
            </p:extLst>
          </p:nvPr>
        </p:nvGraphicFramePr>
        <p:xfrm>
          <a:off x="1562100" y="731519"/>
          <a:ext cx="9791700" cy="5554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5850"/>
                <a:gridCol w="4895850"/>
              </a:tblGrid>
              <a:tr h="925830">
                <a:tc>
                  <a:txBody>
                    <a:bodyPr/>
                    <a:lstStyle/>
                    <a:p>
                      <a:pPr algn="ctr"/>
                      <a:r>
                        <a:rPr lang="es-AR" sz="3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ventajas</a:t>
                      </a:r>
                      <a:endParaRPr lang="es-AR" sz="36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3600" dirty="0" smtClean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desventajas</a:t>
                      </a:r>
                      <a:endParaRPr lang="es-AR" sz="36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/>
                </a:tc>
              </a:tr>
              <a:tr h="925830">
                <a:tc>
                  <a:txBody>
                    <a:bodyPr/>
                    <a:lstStyle/>
                    <a:p>
                      <a:r>
                        <a:rPr lang="es-AR" sz="2400" dirty="0" smtClean="0"/>
                        <a:t>Ofrece varios accesos al torrente sanguíneo</a:t>
                      </a:r>
                      <a:endParaRPr lang="es-A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2400" dirty="0" smtClean="0"/>
                        <a:t>Requiere de cuidados mas frecuentes</a:t>
                      </a:r>
                      <a:endParaRPr lang="es-AR" sz="2400" dirty="0"/>
                    </a:p>
                  </a:txBody>
                  <a:tcPr/>
                </a:tc>
              </a:tr>
              <a:tr h="925830">
                <a:tc>
                  <a:txBody>
                    <a:bodyPr/>
                    <a:lstStyle/>
                    <a:p>
                      <a:r>
                        <a:rPr lang="es-AR" sz="2400" dirty="0" smtClean="0"/>
                        <a:t>Habilitarlo</a:t>
                      </a:r>
                      <a:r>
                        <a:rPr lang="es-AR" sz="2400" baseline="0" dirty="0" smtClean="0"/>
                        <a:t> no produce dolor</a:t>
                      </a:r>
                      <a:endParaRPr lang="es-A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2400" dirty="0" smtClean="0"/>
                        <a:t>Mayor riesgo</a:t>
                      </a:r>
                      <a:r>
                        <a:rPr lang="es-AR" sz="2400" baseline="0" dirty="0" smtClean="0"/>
                        <a:t> de infecciones</a:t>
                      </a:r>
                      <a:endParaRPr lang="es-AR" sz="2400" dirty="0"/>
                    </a:p>
                  </a:txBody>
                  <a:tcPr/>
                </a:tc>
              </a:tr>
              <a:tr h="925830">
                <a:tc>
                  <a:txBody>
                    <a:bodyPr/>
                    <a:lstStyle/>
                    <a:p>
                      <a:r>
                        <a:rPr lang="es-AR" sz="2400" dirty="0" smtClean="0"/>
                        <a:t>Permite la administración de grandes volúmenes</a:t>
                      </a:r>
                      <a:r>
                        <a:rPr lang="es-AR" sz="2400" baseline="0" dirty="0" smtClean="0"/>
                        <a:t> de líquidos</a:t>
                      </a:r>
                      <a:endParaRPr lang="es-A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2400" dirty="0" smtClean="0"/>
                        <a:t>Mayor riesgo de accidentes</a:t>
                      </a:r>
                      <a:endParaRPr lang="es-AR" sz="2400" dirty="0"/>
                    </a:p>
                  </a:txBody>
                  <a:tcPr/>
                </a:tc>
              </a:tr>
              <a:tr h="925830">
                <a:tc>
                  <a:txBody>
                    <a:bodyPr/>
                    <a:lstStyle/>
                    <a:p>
                      <a:r>
                        <a:rPr lang="es-AR" sz="2400" dirty="0" smtClean="0"/>
                        <a:t>Permite la extracción de sangre para</a:t>
                      </a:r>
                      <a:r>
                        <a:rPr lang="es-AR" sz="2400" baseline="0" dirty="0" smtClean="0"/>
                        <a:t> laboratorio</a:t>
                      </a:r>
                      <a:endParaRPr lang="es-A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2400" dirty="0" smtClean="0"/>
                        <a:t>Menor tiempo de duración</a:t>
                      </a:r>
                      <a:endParaRPr lang="es-AR" sz="2400" dirty="0"/>
                    </a:p>
                  </a:txBody>
                  <a:tcPr/>
                </a:tc>
              </a:tr>
              <a:tr h="925830">
                <a:tc>
                  <a:txBody>
                    <a:bodyPr/>
                    <a:lstStyle/>
                    <a:p>
                      <a:r>
                        <a:rPr lang="es-AR" sz="2400" dirty="0" smtClean="0"/>
                        <a:t>Permite realizar transfusiones de hemoderivados</a:t>
                      </a:r>
                      <a:endParaRPr lang="es-A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45178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/>
              <a:t>Recepción del paciente post quirúrgico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920" y="1825624"/>
            <a:ext cx="11132820" cy="480377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AR" dirty="0"/>
              <a:t>Control de Signos Vitales</a:t>
            </a:r>
          </a:p>
          <a:p>
            <a:pPr algn="just"/>
            <a:r>
              <a:rPr lang="es-AR" dirty="0"/>
              <a:t>Evaluar estado de conciencia</a:t>
            </a:r>
          </a:p>
          <a:p>
            <a:pPr algn="just"/>
            <a:r>
              <a:rPr lang="es-AR" dirty="0"/>
              <a:t>Evaluar dolor</a:t>
            </a:r>
          </a:p>
          <a:p>
            <a:pPr algn="just"/>
            <a:r>
              <a:rPr lang="es-AR" dirty="0"/>
              <a:t>Observar sitio de inserción</a:t>
            </a:r>
          </a:p>
          <a:p>
            <a:pPr algn="just"/>
            <a:r>
              <a:rPr lang="es-AR" dirty="0"/>
              <a:t>Evaluar sangrados, hematomas, fijación, color, rubor</a:t>
            </a:r>
          </a:p>
          <a:p>
            <a:pPr algn="just"/>
            <a:r>
              <a:rPr lang="es-AR" dirty="0"/>
              <a:t>Si requiere curación, proceder según las normas </a:t>
            </a:r>
          </a:p>
          <a:p>
            <a:pPr algn="just"/>
            <a:r>
              <a:rPr lang="es-AR" dirty="0"/>
              <a:t>Comprobar permeabilidad y retorno de los lúmenes</a:t>
            </a:r>
          </a:p>
          <a:p>
            <a:pPr algn="just"/>
            <a:r>
              <a:rPr lang="es-AR" dirty="0"/>
              <a:t>Si fuera necesario dejar habilitado y sellar con solución </a:t>
            </a:r>
            <a:r>
              <a:rPr lang="es-AR" dirty="0" err="1"/>
              <a:t>heparinizada</a:t>
            </a:r>
            <a:r>
              <a:rPr lang="es-AR" dirty="0"/>
              <a:t> y colocar tapones a los lúmenes que no serán utilizados</a:t>
            </a:r>
          </a:p>
          <a:p>
            <a:pPr algn="just"/>
            <a:r>
              <a:rPr lang="es-AR" dirty="0"/>
              <a:t>Acondicionar el catéter para evitar deslizamiento, por ejemplo colocar vendaje para el confort del paciente </a:t>
            </a:r>
          </a:p>
          <a:p>
            <a:pPr algn="just"/>
            <a:r>
              <a:rPr lang="es-AR" dirty="0"/>
              <a:t>Educar al niño y su familia sobre el dispositivo y sus cuidados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3410231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lantilla de diseño de patrón de nub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_13666287_TF03460508" id="{61E8D0DE-AFA3-4200-999B-E7702F3CEEFA}" vid="{B6FDA163-DB55-4B5E-9E1D-9176F2B2958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EDD01B8-816B-49B7-8C81-03AB51D87C54}">
  <ds:schemaRefs>
    <ds:schemaRef ds:uri="a4f35948-e619-41b3-aa29-22878b09cfd2"/>
    <ds:schemaRef ds:uri="http://purl.org/dc/elements/1.1/"/>
    <ds:schemaRef ds:uri="http://purl.org/dc/terms/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40262f94-9f35-4ac3-9a90-690165a166b7"/>
  </ds:schemaRefs>
</ds:datastoreItem>
</file>

<file path=customXml/itemProps2.xml><?xml version="1.0" encoding="utf-8"?>
<ds:datastoreItem xmlns:ds="http://schemas.openxmlformats.org/officeDocument/2006/customXml" ds:itemID="{B024FD56-CE1B-42FC-9E83-BFBF160724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53D857-4181-4777-8893-6E45A690F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Diapositivas de diseño de patrón de nube</Template>
  <TotalTime>77</TotalTime>
  <Words>796</Words>
  <Application>Microsoft Office PowerPoint</Application>
  <PresentationFormat>Personalizado</PresentationFormat>
  <Paragraphs>102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Plantilla de diseño de patrón de nube</vt:lpstr>
      <vt:lpstr>Cateter semi-implantable</vt:lpstr>
      <vt:lpstr>Que es un catéter semi-implantable?</vt:lpstr>
      <vt:lpstr>Indicaciones de colocación en pacientes con enfermedades hemato-oncológicas</vt:lpstr>
      <vt:lpstr>Tipos de Catéter Semi-implantable</vt:lpstr>
      <vt:lpstr>Diapositiva 5</vt:lpstr>
      <vt:lpstr>Requisitos previos a la colocación</vt:lpstr>
      <vt:lpstr>Colocación del Catéter</vt:lpstr>
      <vt:lpstr>Diapositiva 8</vt:lpstr>
      <vt:lpstr>Recepción del paciente post quirúrgico</vt:lpstr>
      <vt:lpstr>Cuidados de Enfermería para su correcta utilización </vt:lpstr>
      <vt:lpstr>Diapositiva 11</vt:lpstr>
      <vt:lpstr>Complicaciones</vt:lpstr>
      <vt:lpstr>Diapositiva 13</vt:lpstr>
      <vt:lpstr>Educación para el autocuidado</vt:lpstr>
      <vt:lpstr>Diapositiva 15</vt:lpstr>
      <vt:lpstr>Diapositiva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Cateter semi-implantable</dc:title>
  <dc:creator>Marcos</dc:creator>
  <cp:lastModifiedBy>Cabrera</cp:lastModifiedBy>
  <cp:revision>10</cp:revision>
  <dcterms:created xsi:type="dcterms:W3CDTF">2018-09-05T07:32:18Z</dcterms:created>
  <dcterms:modified xsi:type="dcterms:W3CDTF">2018-09-11T00:40:20Z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