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C626F37-6C38-4B63-BC58-D94B6795435A}" type="datetimeFigureOut">
              <a:rPr lang="es-AR" smtClean="0"/>
              <a:t>28/8/2025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884B4D2-A27B-42FA-8858-BDA246A3782E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626F37-6C38-4B63-BC58-D94B6795435A}" type="datetimeFigureOut">
              <a:rPr lang="es-AR" smtClean="0"/>
              <a:t>28/8/2025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84B4D2-A27B-42FA-8858-BDA246A3782E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626F37-6C38-4B63-BC58-D94B6795435A}" type="datetimeFigureOut">
              <a:rPr lang="es-AR" smtClean="0"/>
              <a:t>28/8/2025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84B4D2-A27B-42FA-8858-BDA246A3782E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626F37-6C38-4B63-BC58-D94B6795435A}" type="datetimeFigureOut">
              <a:rPr lang="es-AR" smtClean="0"/>
              <a:t>28/8/2025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84B4D2-A27B-42FA-8858-BDA246A3782E}" type="slidenum">
              <a:rPr lang="es-AR" smtClean="0"/>
              <a:t>‹Nº›</a:t>
            </a:fld>
            <a:endParaRPr lang="es-AR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626F37-6C38-4B63-BC58-D94B6795435A}" type="datetimeFigureOut">
              <a:rPr lang="es-AR" smtClean="0"/>
              <a:t>28/8/2025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84B4D2-A27B-42FA-8858-BDA246A3782E}" type="slidenum">
              <a:rPr lang="es-AR" smtClean="0"/>
              <a:t>‹Nº›</a:t>
            </a:fld>
            <a:endParaRPr lang="es-AR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626F37-6C38-4B63-BC58-D94B6795435A}" type="datetimeFigureOut">
              <a:rPr lang="es-AR" smtClean="0"/>
              <a:t>28/8/2025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84B4D2-A27B-42FA-8858-BDA246A3782E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626F37-6C38-4B63-BC58-D94B6795435A}" type="datetimeFigureOut">
              <a:rPr lang="es-AR" smtClean="0"/>
              <a:t>28/8/2025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84B4D2-A27B-42FA-8858-BDA246A3782E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626F37-6C38-4B63-BC58-D94B6795435A}" type="datetimeFigureOut">
              <a:rPr lang="es-AR" smtClean="0"/>
              <a:t>28/8/2025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84B4D2-A27B-42FA-8858-BDA246A3782E}" type="slidenum">
              <a:rPr lang="es-AR" smtClean="0"/>
              <a:t>‹Nº›</a:t>
            </a:fld>
            <a:endParaRPr lang="es-AR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626F37-6C38-4B63-BC58-D94B6795435A}" type="datetimeFigureOut">
              <a:rPr lang="es-AR" smtClean="0"/>
              <a:t>28/8/2025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84B4D2-A27B-42FA-8858-BDA246A3782E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C626F37-6C38-4B63-BC58-D94B6795435A}" type="datetimeFigureOut">
              <a:rPr lang="es-AR" smtClean="0"/>
              <a:t>28/8/2025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84B4D2-A27B-42FA-8858-BDA246A3782E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C626F37-6C38-4B63-BC58-D94B6795435A}" type="datetimeFigureOut">
              <a:rPr lang="es-AR" smtClean="0"/>
              <a:t>28/8/2025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884B4D2-A27B-42FA-8858-BDA246A3782E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C626F37-6C38-4B63-BC58-D94B6795435A}" type="datetimeFigureOut">
              <a:rPr lang="es-AR" smtClean="0"/>
              <a:t>28/8/2025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884B4D2-A27B-42FA-8858-BDA246A3782E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71600" y="2492896"/>
            <a:ext cx="7272808" cy="1656184"/>
          </a:xfrm>
        </p:spPr>
        <p:txBody>
          <a:bodyPr>
            <a:noAutofit/>
          </a:bodyPr>
          <a:lstStyle/>
          <a:p>
            <a:pPr algn="ctr"/>
            <a:r>
              <a:rPr lang="es-MX" sz="3600" dirty="0" smtClean="0"/>
              <a:t>CUIDADOS DE ENFERMERÍA AL PACIENTE CON TRASPLANTE RENAL EN PEDIATRIA</a:t>
            </a:r>
            <a:endParaRPr lang="es-AR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191" y="214761"/>
            <a:ext cx="1207723" cy="1558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794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27584" y="1916832"/>
            <a:ext cx="7200800" cy="3819880"/>
          </a:xfrm>
        </p:spPr>
        <p:txBody>
          <a:bodyPr>
            <a:normAutofit fontScale="92500" lnSpcReduction="20000"/>
          </a:bodyPr>
          <a:lstStyle/>
          <a:p>
            <a:r>
              <a:rPr lang="es-MX" dirty="0"/>
              <a:t>El trasplante renal en niños requiere un abordaje multidisciplinario donde enfermería juega un papel clave en la preparación, el procedimiento y el cuidado postoperatorio para asegurar el éxito del trasplante y la calidad de vida del paciente. Una enfermería presente en todo el proceso del trasplante mejora la adherencia al tratamiento y la detección temprana de complicaciones y contribuye a la recuperación óptima y calidad de vida </a:t>
            </a:r>
            <a:r>
              <a:rPr lang="es-MX" dirty="0" err="1"/>
              <a:t>postrasplante</a:t>
            </a:r>
            <a:r>
              <a:rPr lang="es-MX" dirty="0"/>
              <a:t>.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899592" y="404664"/>
            <a:ext cx="7355160" cy="994122"/>
          </a:xfrm>
        </p:spPr>
        <p:txBody>
          <a:bodyPr>
            <a:noAutofit/>
          </a:bodyPr>
          <a:lstStyle/>
          <a:p>
            <a:pPr algn="ctr"/>
            <a:r>
              <a:rPr lang="es-MX" sz="3200" dirty="0"/>
              <a:t>Función de Enfermería en el Trasplante Renal Pediátrico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820270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/>
          <a:lstStyle/>
          <a:p>
            <a:pPr marL="109728" indent="0">
              <a:buNone/>
            </a:pPr>
            <a:r>
              <a:rPr lang="es-MX" sz="2400" b="1" u="sng" dirty="0" smtClean="0"/>
              <a:t>Objetivos</a:t>
            </a:r>
          </a:p>
          <a:p>
            <a:pPr marL="109728" indent="0">
              <a:buNone/>
            </a:pPr>
            <a:endParaRPr lang="es-MX" sz="2400" b="1" u="sng" dirty="0"/>
          </a:p>
          <a:p>
            <a:r>
              <a:rPr lang="es-MX" sz="2400" dirty="0" smtClean="0"/>
              <a:t>Garantizar </a:t>
            </a:r>
            <a:r>
              <a:rPr lang="es-MX" sz="2400" dirty="0"/>
              <a:t>la estabilidad clínica del paciente para la cirugía.</a:t>
            </a:r>
          </a:p>
          <a:p>
            <a:r>
              <a:rPr lang="es-MX" sz="2400" dirty="0" smtClean="0"/>
              <a:t>Preparar </a:t>
            </a:r>
            <a:r>
              <a:rPr lang="es-MX" sz="2400" dirty="0"/>
              <a:t>física, emocional y psicológicamente al paciente y su familia.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s-MX" sz="3200" dirty="0"/>
              <a:t>CUIDADOS DE ENFERMERÍA EN LA ETAPA PREOPERATORIA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1729480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es-MX" sz="3400" b="1" u="sng" dirty="0" smtClean="0"/>
              <a:t>Valoración</a:t>
            </a:r>
          </a:p>
          <a:p>
            <a:pPr marL="109728" indent="0">
              <a:buNone/>
            </a:pPr>
            <a:endParaRPr lang="es-MX" sz="3400" b="1" u="sng" dirty="0"/>
          </a:p>
          <a:p>
            <a:r>
              <a:rPr lang="es-MX" sz="3400" dirty="0" smtClean="0"/>
              <a:t>Historia </a:t>
            </a:r>
            <a:r>
              <a:rPr lang="es-MX" sz="3400" dirty="0"/>
              <a:t>clínica </a:t>
            </a:r>
            <a:r>
              <a:rPr lang="es-MX" sz="3400" dirty="0" smtClean="0"/>
              <a:t>completa.</a:t>
            </a:r>
          </a:p>
          <a:p>
            <a:endParaRPr lang="es-MX" sz="3400" dirty="0"/>
          </a:p>
          <a:p>
            <a:r>
              <a:rPr lang="es-MX" sz="3400" dirty="0" smtClean="0"/>
              <a:t>Estado </a:t>
            </a:r>
            <a:r>
              <a:rPr lang="es-MX" sz="3400" dirty="0"/>
              <a:t>nutricional y </a:t>
            </a:r>
            <a:r>
              <a:rPr lang="es-MX" sz="3400" dirty="0" smtClean="0"/>
              <a:t>crecimiento.</a:t>
            </a:r>
          </a:p>
          <a:p>
            <a:pPr marL="109728" indent="0">
              <a:buNone/>
            </a:pPr>
            <a:endParaRPr lang="es-MX" sz="3400" dirty="0"/>
          </a:p>
          <a:p>
            <a:r>
              <a:rPr lang="es-MX" sz="3400" dirty="0" smtClean="0"/>
              <a:t>Signos </a:t>
            </a:r>
            <a:r>
              <a:rPr lang="es-MX" sz="3400" dirty="0"/>
              <a:t>vitales: T/A, </a:t>
            </a:r>
            <a:r>
              <a:rPr lang="es-MX" sz="3400" dirty="0" smtClean="0"/>
              <a:t>temperatura</a:t>
            </a:r>
            <a:r>
              <a:rPr lang="es-MX" sz="3400" dirty="0"/>
              <a:t>, frecuencia cardíaca y respiratoria</a:t>
            </a:r>
            <a:r>
              <a:rPr lang="es-MX" sz="3400" dirty="0" smtClean="0"/>
              <a:t>.</a:t>
            </a:r>
          </a:p>
          <a:p>
            <a:endParaRPr lang="es-MX" sz="3400" dirty="0"/>
          </a:p>
          <a:p>
            <a:r>
              <a:rPr lang="es-MX" sz="3400" dirty="0" smtClean="0"/>
              <a:t>Evaluación </a:t>
            </a:r>
            <a:r>
              <a:rPr lang="es-MX" sz="3400" dirty="0"/>
              <a:t>del estado de hidratación </a:t>
            </a:r>
            <a:r>
              <a:rPr lang="es-MX" sz="3400" dirty="0" smtClean="0"/>
              <a:t>.</a:t>
            </a:r>
          </a:p>
          <a:p>
            <a:endParaRPr lang="es-MX" sz="3400" dirty="0" smtClean="0"/>
          </a:p>
          <a:p>
            <a:r>
              <a:rPr lang="es-MX" sz="3400" dirty="0" smtClean="0"/>
              <a:t>Balance </a:t>
            </a:r>
            <a:r>
              <a:rPr lang="es-MX" sz="3400" dirty="0"/>
              <a:t>hídrico: ingresos y egresos</a:t>
            </a:r>
            <a:r>
              <a:rPr lang="es-MX" sz="3400" dirty="0" smtClean="0"/>
              <a:t>.</a:t>
            </a:r>
          </a:p>
          <a:p>
            <a:endParaRPr lang="es-MX" sz="3400" dirty="0"/>
          </a:p>
          <a:p>
            <a:r>
              <a:rPr lang="es-MX" sz="3400" dirty="0" smtClean="0"/>
              <a:t>Estado </a:t>
            </a:r>
            <a:r>
              <a:rPr lang="es-MX" sz="3400" dirty="0"/>
              <a:t>psicológico del paciente y familia.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76377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s-MX" sz="2600" b="1" u="sng" dirty="0" smtClean="0"/>
              <a:t>Educación </a:t>
            </a:r>
            <a:r>
              <a:rPr lang="es-MX" sz="2600" b="1" u="sng" dirty="0"/>
              <a:t>al paciente y </a:t>
            </a:r>
            <a:r>
              <a:rPr lang="es-MX" sz="2600" b="1" u="sng" dirty="0" smtClean="0"/>
              <a:t>familia</a:t>
            </a:r>
          </a:p>
          <a:p>
            <a:pPr marL="109728" indent="0">
              <a:buNone/>
            </a:pPr>
            <a:endParaRPr lang="es-MX" sz="2600" dirty="0"/>
          </a:p>
          <a:p>
            <a:r>
              <a:rPr lang="es-MX" sz="2600" dirty="0" smtClean="0"/>
              <a:t>Brindar </a:t>
            </a:r>
            <a:r>
              <a:rPr lang="es-MX" sz="2600" dirty="0"/>
              <a:t>información clara, adaptada a la edad, sobre el procedimiento</a:t>
            </a:r>
            <a:r>
              <a:rPr lang="es-MX" sz="2600" dirty="0" smtClean="0"/>
              <a:t>.</a:t>
            </a:r>
          </a:p>
          <a:p>
            <a:pPr marL="109728" indent="0">
              <a:buNone/>
            </a:pPr>
            <a:endParaRPr lang="es-MX" sz="2600" dirty="0"/>
          </a:p>
          <a:p>
            <a:r>
              <a:rPr lang="es-MX" sz="2600" dirty="0" smtClean="0"/>
              <a:t>Aclarar </a:t>
            </a:r>
            <a:r>
              <a:rPr lang="es-MX" sz="2600" dirty="0"/>
              <a:t>dudas sobre el proceso quirúrgico y recuperación</a:t>
            </a:r>
            <a:r>
              <a:rPr lang="es-MX" sz="2600" dirty="0" smtClean="0"/>
              <a:t>.</a:t>
            </a:r>
          </a:p>
          <a:p>
            <a:pPr marL="109728" indent="0">
              <a:buNone/>
            </a:pPr>
            <a:endParaRPr lang="es-MX" sz="2600" dirty="0"/>
          </a:p>
          <a:p>
            <a:r>
              <a:rPr lang="es-MX" sz="2600" dirty="0" smtClean="0"/>
              <a:t>Enseñar </a:t>
            </a:r>
            <a:r>
              <a:rPr lang="es-MX" sz="2600" dirty="0"/>
              <a:t>la importancia de la adherencia al tratamiento inmunosupresor postoperatorio</a:t>
            </a:r>
            <a:r>
              <a:rPr lang="es-MX" sz="2600" dirty="0" smtClean="0"/>
              <a:t>.</a:t>
            </a:r>
          </a:p>
          <a:p>
            <a:pPr marL="109728" indent="0">
              <a:buNone/>
            </a:pPr>
            <a:endParaRPr lang="es-MX" sz="2600" dirty="0"/>
          </a:p>
          <a:p>
            <a:r>
              <a:rPr lang="es-MX" sz="2600" dirty="0" smtClean="0"/>
              <a:t>Involucrar </a:t>
            </a:r>
            <a:r>
              <a:rPr lang="es-MX" sz="2600" dirty="0"/>
              <a:t>a los cuidadores principales en el proceso de preparación.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3200" dirty="0"/>
              <a:t>Intervenciones de </a:t>
            </a:r>
            <a:r>
              <a:rPr lang="es-AR" sz="3200" dirty="0" smtClean="0"/>
              <a:t>Enfermería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872209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25963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s-MX" sz="2400" b="1" u="sng" dirty="0"/>
              <a:t>Preparación física del </a:t>
            </a:r>
            <a:r>
              <a:rPr lang="es-MX" sz="2400" b="1" u="sng" dirty="0" smtClean="0"/>
              <a:t>paciente</a:t>
            </a:r>
          </a:p>
          <a:p>
            <a:pPr marL="109728" indent="0">
              <a:buNone/>
            </a:pPr>
            <a:endParaRPr lang="es-MX" sz="2400" dirty="0"/>
          </a:p>
          <a:p>
            <a:r>
              <a:rPr lang="es-MX" sz="2400" dirty="0" smtClean="0"/>
              <a:t>Verificar </a:t>
            </a:r>
            <a:r>
              <a:rPr lang="es-MX" sz="2400" dirty="0"/>
              <a:t>ayuno preoperatorio según protocolo (generalmente 6-8 horas</a:t>
            </a:r>
            <a:r>
              <a:rPr lang="es-MX" sz="2400" dirty="0" smtClean="0"/>
              <a:t>).</a:t>
            </a:r>
          </a:p>
          <a:p>
            <a:pPr marL="109728" indent="0">
              <a:buNone/>
            </a:pPr>
            <a:endParaRPr lang="es-MX" sz="2400" dirty="0"/>
          </a:p>
          <a:p>
            <a:r>
              <a:rPr lang="es-MX" sz="2400" dirty="0" smtClean="0"/>
              <a:t>Higiene </a:t>
            </a:r>
            <a:r>
              <a:rPr lang="es-MX" sz="2400" dirty="0"/>
              <a:t>corporal con solución antiséptica</a:t>
            </a:r>
            <a:r>
              <a:rPr lang="es-MX" sz="2400" dirty="0" smtClean="0"/>
              <a:t>.</a:t>
            </a:r>
          </a:p>
          <a:p>
            <a:pPr marL="109728" indent="0">
              <a:buNone/>
            </a:pPr>
            <a:endParaRPr lang="es-MX" sz="2400" dirty="0"/>
          </a:p>
          <a:p>
            <a:r>
              <a:rPr lang="es-MX" sz="2400" dirty="0" smtClean="0"/>
              <a:t>Afeitado </a:t>
            </a:r>
            <a:r>
              <a:rPr lang="es-MX" sz="2400" dirty="0"/>
              <a:t>o depilación del área abdominal si está indicado</a:t>
            </a:r>
            <a:r>
              <a:rPr lang="es-MX" sz="2400" dirty="0" smtClean="0"/>
              <a:t>.</a:t>
            </a:r>
          </a:p>
          <a:p>
            <a:pPr marL="109728" indent="0">
              <a:buNone/>
            </a:pPr>
            <a:endParaRPr lang="es-MX" sz="2400" dirty="0"/>
          </a:p>
          <a:p>
            <a:r>
              <a:rPr lang="es-MX" sz="2400" dirty="0" smtClean="0"/>
              <a:t>Administración </a:t>
            </a:r>
            <a:r>
              <a:rPr lang="es-MX" sz="2400" dirty="0"/>
              <a:t>de profilaxis antibiótica o inmunosupresores según indicación médica</a:t>
            </a:r>
            <a:r>
              <a:rPr lang="es-MX" sz="2400" dirty="0" smtClean="0"/>
              <a:t>.</a:t>
            </a:r>
          </a:p>
          <a:p>
            <a:pPr marL="109728" indent="0">
              <a:buNone/>
            </a:pPr>
            <a:endParaRPr lang="es-MX" sz="2400" dirty="0"/>
          </a:p>
          <a:p>
            <a:r>
              <a:rPr lang="es-MX" sz="2400" dirty="0" smtClean="0"/>
              <a:t>Retiro </a:t>
            </a:r>
            <a:r>
              <a:rPr lang="es-MX" sz="2400" dirty="0"/>
              <a:t>de joyas, prótesis, uñas pintadas, etc.</a:t>
            </a:r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067310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s-MX" sz="2400" b="1" u="sng" dirty="0" smtClean="0"/>
              <a:t>Apoyo emocional</a:t>
            </a:r>
          </a:p>
          <a:p>
            <a:pPr marL="109728" indent="0">
              <a:buNone/>
            </a:pPr>
            <a:endParaRPr lang="es-MX" sz="2400" dirty="0"/>
          </a:p>
          <a:p>
            <a:r>
              <a:rPr lang="es-MX" sz="2400" dirty="0" smtClean="0"/>
              <a:t>Crear </a:t>
            </a:r>
            <a:r>
              <a:rPr lang="es-MX" sz="2400" dirty="0"/>
              <a:t>un ambiente de contención</a:t>
            </a:r>
            <a:r>
              <a:rPr lang="es-MX" sz="2400" dirty="0" smtClean="0"/>
              <a:t>.</a:t>
            </a:r>
          </a:p>
          <a:p>
            <a:pPr marL="109728" indent="0">
              <a:buNone/>
            </a:pPr>
            <a:endParaRPr lang="es-MX" sz="2400" dirty="0"/>
          </a:p>
          <a:p>
            <a:r>
              <a:rPr lang="es-MX" sz="2400" dirty="0" smtClean="0"/>
              <a:t>Escuchar </a:t>
            </a:r>
            <a:r>
              <a:rPr lang="es-MX" sz="2400" dirty="0"/>
              <a:t>activamente las preocupaciones del niño y sus cuidadores</a:t>
            </a:r>
            <a:r>
              <a:rPr lang="es-MX" sz="2400" dirty="0" smtClean="0"/>
              <a:t>.</a:t>
            </a:r>
          </a:p>
          <a:p>
            <a:pPr marL="109728" indent="0">
              <a:buNone/>
            </a:pPr>
            <a:endParaRPr lang="es-MX" sz="2400" dirty="0"/>
          </a:p>
          <a:p>
            <a:r>
              <a:rPr lang="es-MX" sz="2400" dirty="0" smtClean="0"/>
              <a:t>Coordinar </a:t>
            </a:r>
            <a:r>
              <a:rPr lang="es-MX" sz="2400" dirty="0"/>
              <a:t>con psicología si hay ansiedad, miedo o angustia marcada.</a:t>
            </a:r>
          </a:p>
        </p:txBody>
      </p:sp>
    </p:spTree>
    <p:extLst>
      <p:ext uri="{BB962C8B-B14F-4D97-AF65-F5344CB8AC3E}">
        <p14:creationId xmlns:p14="http://schemas.microsoft.com/office/powerpoint/2010/main" val="15909640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78</TotalTime>
  <Words>294</Words>
  <Application>Microsoft Office PowerPoint</Application>
  <PresentationFormat>Presentación en pantalla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Concurrencia</vt:lpstr>
      <vt:lpstr>CUIDADOS DE ENFERMERÍA AL PACIENTE CON TRASPLANTE RENAL EN PEDIATRIA</vt:lpstr>
      <vt:lpstr>Función de Enfermería en el Trasplante Renal Pediátrico</vt:lpstr>
      <vt:lpstr>CUIDADOS DE ENFERMERÍA EN LA ETAPA PREOPERATORIA</vt:lpstr>
      <vt:lpstr>Presentación de PowerPoint</vt:lpstr>
      <vt:lpstr>Intervenciones de Enfermería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CUIDADOS DE ENFERMERÍA AL PACIENTE CON TRASPLANTE RENAL EN PEDIATRIA</dc:title>
  <dc:creator>Niico PC</dc:creator>
  <cp:lastModifiedBy>Niico PC</cp:lastModifiedBy>
  <cp:revision>6</cp:revision>
  <dcterms:created xsi:type="dcterms:W3CDTF">2025-08-29T00:20:33Z</dcterms:created>
  <dcterms:modified xsi:type="dcterms:W3CDTF">2025-08-29T01:39:00Z</dcterms:modified>
</cp:coreProperties>
</file>