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media/image1.tif" ContentType="image/tiff"/>
  <Override PartName="/ppt/media/image2.jpeg" ContentType="image/jpeg"/>
  <Override PartName="/ppt/media/image3.tif" ContentType="image/tif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F2F015-ADE2-45C0-A279-F29AFB323DD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510900A-65F9-4BD9-8FF4-AFAE495B792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966622-49A9-43C3-A25E-CE9D2B7B627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365F22-AA85-488B-91DB-58F14C36D3D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A7E4F9E-C447-4779-B4E1-E9AEF909680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3B0BC83-1E17-44A7-849D-949DE22872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B906859-BF8E-4592-B3C3-F351EC81CD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E0993B4-8B11-4051-8B1A-96F448E92CC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E2C503F-D8CB-436E-8039-8E52B23ADA6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7E64140-0470-4BE3-85CB-BA83BDB0C53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1614AA0-B545-4F4E-B1FD-D4173558FD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ADAAF9-0536-4406-91C4-10AA1D19F39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1F3C5D9-A000-466E-89B9-28FB766AC48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4127DA6-4634-481D-98C5-AB6C653D68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72EF539-9031-4F27-ACFC-2918E105E37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7BD8C86-2543-4545-BE8B-6545DF78E96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E4D6DF4-A020-4FBF-9556-CB978F38543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81AA757-E8E2-4206-BCDD-E769B5A4950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40ED19D-1654-4A5B-B46D-4A18DDBAE0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0F25155-2591-41FD-B23B-D608F24477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CE7B88C-C604-4552-B931-BE583196C02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A38965E-DF1D-4178-80B0-E3B12D5F214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77937B-C698-4713-99C7-1B274B455D7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F1E4275-73B4-4129-8FA3-43355C594F1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9F729D5-08FC-4312-8DD2-735ECD3166F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FD62C51-2607-4C08-AE3A-5BF29BB1EB0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0CE8A6A-86AC-45B2-B5B8-C7DFA5D9ECC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574AAE4-8659-4273-BA53-D9570848B10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2E0FBEA-1D30-466D-A0B2-E3D836A11CE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1E33228-65FB-4A6C-9805-25EAD49E1AF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2BB8DE5-6DBC-49D5-A177-60D3AA4FFC8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1D4E4D4-0583-42B0-BAFC-8D298EB9197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54938AF-9F67-49A6-A745-BD1712E43EA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C083E9B-03CB-4145-AD4D-1C20D33AB85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7404F7D-BA96-48CD-9E01-DFC9BF6C30D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8E26B9B-4BC5-4378-BE6D-5A602339761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B4A01E8-6E7E-49B6-A4A6-B2227F98D70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2BDC084-60BD-4CEB-9B26-D03B385C4A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4B34545-889D-4B5B-B102-8FC730AF06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B31D242-D0FA-4B6B-ACDE-51860A3E97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4C3E734-A861-4CA6-A70A-73EE94CA52C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31506F2-1ECC-4E73-809F-286600B31A7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10ACA63-38AA-4AC9-9835-136EAD34BB9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55C119D-4BE3-4A4F-BEE8-72E59241EA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56C9810-E466-4BD8-942F-38A81BD0CFC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3A2C77A-51F2-442C-ACE5-65FC05BE093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E89CB79-9E69-41F7-A0B4-FFA39F6E10A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A34D6A2-F9EF-4729-87E8-00176673E56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7D49EC2-1A46-4E0D-A42E-3A786431006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D5FAF15-9514-4329-9981-9A6E77CF80F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AC0C863-CE12-47EB-8369-76A7BAEA10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2137365-5BD5-41FA-9C09-9CF020EACEC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0D113BC-598C-4753-B5E4-3BA39C3158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B567938-79E8-4558-9FD3-A389176E6D4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019E139-66D7-4B2A-9773-782D10476C5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C8B0C68-446D-4655-8692-ECF4E23F89C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F30957D-5B11-4D35-BBA0-0B93B2F5A48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393CD640-E5D7-4619-AF3D-CC9B1066F35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03777BD-7CAE-4406-91EB-74D4A31003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E0D4C54-3194-4735-A7AA-9D62386C543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5BB8A5D-267F-447B-8383-0731E933228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EEFF1E2-5DFD-4009-97CF-89152A42B1F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E84BE413-A840-4121-AD0F-7AD19AE7A89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6342960-1894-48CB-B289-CEE1BEC4501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45CB4B7B-EC83-4AA3-9F08-18AD710125D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C6E4E1C0-2D27-4A89-B0FF-BF5BC17F58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DD33B5-3164-43FF-93E6-1E8841112B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A927D6C-20D8-47AC-AD27-86F2C78E6C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DDACBEB-6904-41BA-9414-6D8E7616C63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6FEB4BE-C96F-4053-91F8-354272C5BD7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D3CBBA-D7C5-4D58-9DB5-CA66BC2FBC2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2C0E92-9456-4BF8-B62D-3A12E31566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0"/>
            <a:ext cx="10078200" cy="5668200"/>
          </a:xfrm>
          <a:prstGeom prst="rect">
            <a:avLst/>
          </a:prstGeom>
          <a:gradFill rotWithShape="0">
            <a:gsLst>
              <a:gs pos="30000">
                <a:srgbClr val="000032"/>
              </a:gs>
              <a:gs pos="100000">
                <a:srgbClr val="f60063"/>
              </a:gs>
            </a:gsLst>
            <a:lin ang="4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" name=""/>
          <p:cNvSpPr/>
          <p:nvPr/>
        </p:nvSpPr>
        <p:spPr>
          <a:xfrm>
            <a:off x="1440000" y="1080000"/>
            <a:ext cx="1438200" cy="12582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" name=""/>
          <p:cNvSpPr/>
          <p:nvPr/>
        </p:nvSpPr>
        <p:spPr>
          <a:xfrm>
            <a:off x="7380000" y="3960000"/>
            <a:ext cx="1438200" cy="12582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" name=""/>
          <p:cNvSpPr/>
          <p:nvPr/>
        </p:nvSpPr>
        <p:spPr>
          <a:xfrm>
            <a:off x="9000000" y="2700000"/>
            <a:ext cx="1258200" cy="10782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" name=""/>
          <p:cNvSpPr/>
          <p:nvPr/>
        </p:nvSpPr>
        <p:spPr>
          <a:xfrm>
            <a:off x="-180000" y="2430000"/>
            <a:ext cx="1438200" cy="13482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" name=""/>
          <p:cNvSpPr/>
          <p:nvPr/>
        </p:nvSpPr>
        <p:spPr>
          <a:xfrm>
            <a:off x="540000" y="1080000"/>
            <a:ext cx="718200" cy="7182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" name=""/>
          <p:cNvSpPr/>
          <p:nvPr/>
        </p:nvSpPr>
        <p:spPr>
          <a:xfrm>
            <a:off x="0" y="1260000"/>
            <a:ext cx="718200" cy="71820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" name=""/>
          <p:cNvSpPr/>
          <p:nvPr/>
        </p:nvSpPr>
        <p:spPr>
          <a:xfrm>
            <a:off x="0" y="5220000"/>
            <a:ext cx="1618200" cy="1258200"/>
          </a:xfrm>
          <a:prstGeom prst="ellipse">
            <a:avLst/>
          </a:prstGeom>
          <a:solidFill>
            <a:srgbClr val="ffffff">
              <a:alpha val="1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" name=""/>
          <p:cNvSpPr/>
          <p:nvPr/>
        </p:nvSpPr>
        <p:spPr>
          <a:xfrm>
            <a:off x="9720000" y="4680000"/>
            <a:ext cx="718200" cy="7182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" name=""/>
          <p:cNvSpPr/>
          <p:nvPr/>
        </p:nvSpPr>
        <p:spPr>
          <a:xfrm>
            <a:off x="9540000" y="3420000"/>
            <a:ext cx="718200" cy="71820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" name=""/>
          <p:cNvSpPr/>
          <p:nvPr/>
        </p:nvSpPr>
        <p:spPr>
          <a:xfrm>
            <a:off x="8100000" y="4680000"/>
            <a:ext cx="1078200" cy="8406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" name=""/>
          <p:cNvSpPr/>
          <p:nvPr/>
        </p:nvSpPr>
        <p:spPr>
          <a:xfrm>
            <a:off x="7920000" y="5400000"/>
            <a:ext cx="898200" cy="898200"/>
          </a:xfrm>
          <a:prstGeom prst="ellipse">
            <a:avLst/>
          </a:prstGeom>
          <a:solidFill>
            <a:srgbClr val="ffffff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ftr" idx="1"/>
          </p:nvPr>
        </p:nvSpPr>
        <p:spPr>
          <a:xfrm>
            <a:off x="3420000" y="5130000"/>
            <a:ext cx="3238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ffffff"/>
                </a:solidFill>
                <a:latin typeface="Arial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ldNum" idx="2"/>
          </p:nvPr>
        </p:nvSpPr>
        <p:spPr>
          <a:xfrm>
            <a:off x="7560000" y="5130000"/>
            <a:ext cx="2338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10F0104-119A-4C9D-B368-B762164146B3}" type="slidenum">
              <a:rPr b="0" lang="es-AR" sz="1400" spc="-1" strike="noStrike">
                <a:solidFill>
                  <a:srgbClr val="ffffff"/>
                </a:solidFill>
                <a:latin typeface="Arial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3"/>
          </p:nvPr>
        </p:nvSpPr>
        <p:spPr>
          <a:xfrm>
            <a:off x="180000" y="5130000"/>
            <a:ext cx="2338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s-AR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"/>
          <p:cNvSpPr/>
          <p:nvPr/>
        </p:nvSpPr>
        <p:spPr>
          <a:xfrm>
            <a:off x="0" y="0"/>
            <a:ext cx="10078200" cy="5668200"/>
          </a:xfrm>
          <a:prstGeom prst="rect">
            <a:avLst/>
          </a:prstGeom>
          <a:gradFill rotWithShape="0">
            <a:gsLst>
              <a:gs pos="30000">
                <a:srgbClr val="000032"/>
              </a:gs>
              <a:gs pos="100000">
                <a:srgbClr val="f60063"/>
              </a:gs>
            </a:gsLst>
            <a:lin ang="4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" name=""/>
          <p:cNvSpPr/>
          <p:nvPr/>
        </p:nvSpPr>
        <p:spPr>
          <a:xfrm>
            <a:off x="1440000" y="1080000"/>
            <a:ext cx="1438200" cy="12582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5" name=""/>
          <p:cNvSpPr/>
          <p:nvPr/>
        </p:nvSpPr>
        <p:spPr>
          <a:xfrm>
            <a:off x="7380000" y="3960000"/>
            <a:ext cx="1438200" cy="12582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6" name=""/>
          <p:cNvSpPr/>
          <p:nvPr/>
        </p:nvSpPr>
        <p:spPr>
          <a:xfrm>
            <a:off x="9000000" y="2700000"/>
            <a:ext cx="1258200" cy="10782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7" name=""/>
          <p:cNvSpPr/>
          <p:nvPr/>
        </p:nvSpPr>
        <p:spPr>
          <a:xfrm>
            <a:off x="-180000" y="2430000"/>
            <a:ext cx="1438200" cy="13482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" name=""/>
          <p:cNvSpPr/>
          <p:nvPr/>
        </p:nvSpPr>
        <p:spPr>
          <a:xfrm>
            <a:off x="540000" y="1080000"/>
            <a:ext cx="718200" cy="7182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9" name=""/>
          <p:cNvSpPr/>
          <p:nvPr/>
        </p:nvSpPr>
        <p:spPr>
          <a:xfrm>
            <a:off x="0" y="1260000"/>
            <a:ext cx="718200" cy="71820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0" name=""/>
          <p:cNvSpPr/>
          <p:nvPr/>
        </p:nvSpPr>
        <p:spPr>
          <a:xfrm>
            <a:off x="0" y="5220000"/>
            <a:ext cx="1618200" cy="1258200"/>
          </a:xfrm>
          <a:prstGeom prst="ellipse">
            <a:avLst/>
          </a:prstGeom>
          <a:solidFill>
            <a:srgbClr val="ffffff">
              <a:alpha val="1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1" name=""/>
          <p:cNvSpPr/>
          <p:nvPr/>
        </p:nvSpPr>
        <p:spPr>
          <a:xfrm>
            <a:off x="9720000" y="4680000"/>
            <a:ext cx="718200" cy="7182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" name=""/>
          <p:cNvSpPr/>
          <p:nvPr/>
        </p:nvSpPr>
        <p:spPr>
          <a:xfrm>
            <a:off x="9540000" y="3420000"/>
            <a:ext cx="718200" cy="71820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3" name=""/>
          <p:cNvSpPr/>
          <p:nvPr/>
        </p:nvSpPr>
        <p:spPr>
          <a:xfrm>
            <a:off x="8100000" y="4680000"/>
            <a:ext cx="1078200" cy="8406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" name=""/>
          <p:cNvSpPr/>
          <p:nvPr/>
        </p:nvSpPr>
        <p:spPr>
          <a:xfrm>
            <a:off x="7920000" y="5400000"/>
            <a:ext cx="898200" cy="898200"/>
          </a:xfrm>
          <a:prstGeom prst="ellipse">
            <a:avLst/>
          </a:prstGeom>
          <a:solidFill>
            <a:srgbClr val="ffffff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5" name="PlaceHolder 1"/>
          <p:cNvSpPr>
            <a:spLocks noGrp="1"/>
          </p:cNvSpPr>
          <p:nvPr>
            <p:ph type="ftr" idx="4"/>
          </p:nvPr>
        </p:nvSpPr>
        <p:spPr>
          <a:xfrm>
            <a:off x="3420000" y="5130000"/>
            <a:ext cx="3238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ffffff"/>
                </a:solidFill>
                <a:latin typeface="Arial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ldNum" idx="5"/>
          </p:nvPr>
        </p:nvSpPr>
        <p:spPr>
          <a:xfrm>
            <a:off x="7560000" y="5130000"/>
            <a:ext cx="2338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4D14A8C-F0BD-44A7-AAF8-3FDEBC734211}" type="slidenum">
              <a:rPr b="0" lang="es-AR" sz="1400" spc="-1" strike="noStrike">
                <a:solidFill>
                  <a:srgbClr val="ffffff"/>
                </a:solidFill>
                <a:latin typeface="Arial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dt" idx="6"/>
          </p:nvPr>
        </p:nvSpPr>
        <p:spPr>
          <a:xfrm>
            <a:off x="180000" y="5130000"/>
            <a:ext cx="2338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s-AR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"/>
          <p:cNvSpPr/>
          <p:nvPr/>
        </p:nvSpPr>
        <p:spPr>
          <a:xfrm>
            <a:off x="0" y="0"/>
            <a:ext cx="10078560" cy="5668560"/>
          </a:xfrm>
          <a:prstGeom prst="rect">
            <a:avLst/>
          </a:prstGeom>
          <a:gradFill rotWithShape="0">
            <a:gsLst>
              <a:gs pos="30000">
                <a:srgbClr val="000032"/>
              </a:gs>
              <a:gs pos="100000">
                <a:srgbClr val="f60063"/>
              </a:gs>
            </a:gsLst>
            <a:lin ang="4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7" name=""/>
          <p:cNvSpPr/>
          <p:nvPr/>
        </p:nvSpPr>
        <p:spPr>
          <a:xfrm>
            <a:off x="1440000" y="1080000"/>
            <a:ext cx="1438560" cy="125856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8" name=""/>
          <p:cNvSpPr/>
          <p:nvPr/>
        </p:nvSpPr>
        <p:spPr>
          <a:xfrm>
            <a:off x="7380000" y="3960000"/>
            <a:ext cx="1438560" cy="125856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9" name=""/>
          <p:cNvSpPr/>
          <p:nvPr/>
        </p:nvSpPr>
        <p:spPr>
          <a:xfrm>
            <a:off x="9000000" y="2700000"/>
            <a:ext cx="1258560" cy="107856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0" name=""/>
          <p:cNvSpPr/>
          <p:nvPr/>
        </p:nvSpPr>
        <p:spPr>
          <a:xfrm>
            <a:off x="-180000" y="2430000"/>
            <a:ext cx="1438560" cy="134856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1" name=""/>
          <p:cNvSpPr/>
          <p:nvPr/>
        </p:nvSpPr>
        <p:spPr>
          <a:xfrm>
            <a:off x="540000" y="1080000"/>
            <a:ext cx="718560" cy="71856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2" name=""/>
          <p:cNvSpPr/>
          <p:nvPr/>
        </p:nvSpPr>
        <p:spPr>
          <a:xfrm>
            <a:off x="0" y="1260000"/>
            <a:ext cx="718560" cy="71856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3" name=""/>
          <p:cNvSpPr/>
          <p:nvPr/>
        </p:nvSpPr>
        <p:spPr>
          <a:xfrm>
            <a:off x="0" y="5220000"/>
            <a:ext cx="1618560" cy="1258560"/>
          </a:xfrm>
          <a:prstGeom prst="ellipse">
            <a:avLst/>
          </a:prstGeom>
          <a:solidFill>
            <a:srgbClr val="ffffff">
              <a:alpha val="1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4" name=""/>
          <p:cNvSpPr/>
          <p:nvPr/>
        </p:nvSpPr>
        <p:spPr>
          <a:xfrm>
            <a:off x="9720000" y="4680000"/>
            <a:ext cx="718560" cy="71856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5" name=""/>
          <p:cNvSpPr/>
          <p:nvPr/>
        </p:nvSpPr>
        <p:spPr>
          <a:xfrm>
            <a:off x="9540000" y="3420000"/>
            <a:ext cx="718560" cy="71856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6" name=""/>
          <p:cNvSpPr/>
          <p:nvPr/>
        </p:nvSpPr>
        <p:spPr>
          <a:xfrm>
            <a:off x="8100000" y="4680000"/>
            <a:ext cx="1078560" cy="84096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7" name=""/>
          <p:cNvSpPr/>
          <p:nvPr/>
        </p:nvSpPr>
        <p:spPr>
          <a:xfrm>
            <a:off x="7920000" y="5400000"/>
            <a:ext cx="898560" cy="898560"/>
          </a:xfrm>
          <a:prstGeom prst="ellipse">
            <a:avLst/>
          </a:prstGeom>
          <a:solidFill>
            <a:srgbClr val="ffffff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8" name="PlaceHolder 1"/>
          <p:cNvSpPr>
            <a:spLocks noGrp="1"/>
          </p:cNvSpPr>
          <p:nvPr>
            <p:ph type="ftr" idx="7"/>
          </p:nvPr>
        </p:nvSpPr>
        <p:spPr>
          <a:xfrm>
            <a:off x="3420000" y="5130000"/>
            <a:ext cx="323856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ffffff"/>
                </a:solidFill>
                <a:latin typeface="Arial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ldNum" idx="8"/>
          </p:nvPr>
        </p:nvSpPr>
        <p:spPr>
          <a:xfrm>
            <a:off x="7560000" y="5130000"/>
            <a:ext cx="233856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64522CF-371A-4254-93C7-D12E0BF1152D}" type="slidenum">
              <a:rPr b="0" lang="es-AR" sz="1400" spc="-1" strike="noStrike">
                <a:solidFill>
                  <a:srgbClr val="ffffff"/>
                </a:solidFill>
                <a:latin typeface="Arial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dt" idx="9"/>
          </p:nvPr>
        </p:nvSpPr>
        <p:spPr>
          <a:xfrm>
            <a:off x="180000" y="5130000"/>
            <a:ext cx="233856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s-AR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"/>
          <p:cNvSpPr/>
          <p:nvPr/>
        </p:nvSpPr>
        <p:spPr>
          <a:xfrm>
            <a:off x="0" y="0"/>
            <a:ext cx="10078560" cy="5668560"/>
          </a:xfrm>
          <a:prstGeom prst="rect">
            <a:avLst/>
          </a:prstGeom>
          <a:gradFill rotWithShape="0">
            <a:gsLst>
              <a:gs pos="30000">
                <a:srgbClr val="000032"/>
              </a:gs>
              <a:gs pos="100000">
                <a:srgbClr val="f60063"/>
              </a:gs>
            </a:gsLst>
            <a:lin ang="4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0" name=""/>
          <p:cNvSpPr/>
          <p:nvPr/>
        </p:nvSpPr>
        <p:spPr>
          <a:xfrm>
            <a:off x="1440000" y="1080000"/>
            <a:ext cx="1438560" cy="125856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1" name=""/>
          <p:cNvSpPr/>
          <p:nvPr/>
        </p:nvSpPr>
        <p:spPr>
          <a:xfrm>
            <a:off x="7380000" y="3960000"/>
            <a:ext cx="1438560" cy="125856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2" name=""/>
          <p:cNvSpPr/>
          <p:nvPr/>
        </p:nvSpPr>
        <p:spPr>
          <a:xfrm>
            <a:off x="9000000" y="2700000"/>
            <a:ext cx="1258560" cy="107856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3" name=""/>
          <p:cNvSpPr/>
          <p:nvPr/>
        </p:nvSpPr>
        <p:spPr>
          <a:xfrm>
            <a:off x="-180000" y="2430000"/>
            <a:ext cx="1438560" cy="134856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4" name=""/>
          <p:cNvSpPr/>
          <p:nvPr/>
        </p:nvSpPr>
        <p:spPr>
          <a:xfrm>
            <a:off x="540000" y="1080000"/>
            <a:ext cx="718560" cy="71856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5" name=""/>
          <p:cNvSpPr/>
          <p:nvPr/>
        </p:nvSpPr>
        <p:spPr>
          <a:xfrm>
            <a:off x="0" y="1260000"/>
            <a:ext cx="718560" cy="71856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6" name=""/>
          <p:cNvSpPr/>
          <p:nvPr/>
        </p:nvSpPr>
        <p:spPr>
          <a:xfrm>
            <a:off x="0" y="5220000"/>
            <a:ext cx="1618560" cy="1258560"/>
          </a:xfrm>
          <a:prstGeom prst="ellipse">
            <a:avLst/>
          </a:prstGeom>
          <a:solidFill>
            <a:srgbClr val="ffffff">
              <a:alpha val="1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7" name=""/>
          <p:cNvSpPr/>
          <p:nvPr/>
        </p:nvSpPr>
        <p:spPr>
          <a:xfrm>
            <a:off x="9720000" y="4680000"/>
            <a:ext cx="718560" cy="71856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8" name=""/>
          <p:cNvSpPr/>
          <p:nvPr/>
        </p:nvSpPr>
        <p:spPr>
          <a:xfrm>
            <a:off x="9540000" y="3420000"/>
            <a:ext cx="718560" cy="71856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9" name=""/>
          <p:cNvSpPr/>
          <p:nvPr/>
        </p:nvSpPr>
        <p:spPr>
          <a:xfrm>
            <a:off x="8100000" y="4680000"/>
            <a:ext cx="1078560" cy="84096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0" name=""/>
          <p:cNvSpPr/>
          <p:nvPr/>
        </p:nvSpPr>
        <p:spPr>
          <a:xfrm>
            <a:off x="7920000" y="5400000"/>
            <a:ext cx="898560" cy="898560"/>
          </a:xfrm>
          <a:prstGeom prst="ellipse">
            <a:avLst/>
          </a:prstGeom>
          <a:solidFill>
            <a:srgbClr val="ffffff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1" name="PlaceHolder 1"/>
          <p:cNvSpPr>
            <a:spLocks noGrp="1"/>
          </p:cNvSpPr>
          <p:nvPr>
            <p:ph type="ftr" idx="10"/>
          </p:nvPr>
        </p:nvSpPr>
        <p:spPr>
          <a:xfrm>
            <a:off x="3420000" y="5130000"/>
            <a:ext cx="323856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ffffff"/>
                </a:solidFill>
                <a:latin typeface="Arial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ldNum" idx="11"/>
          </p:nvPr>
        </p:nvSpPr>
        <p:spPr>
          <a:xfrm>
            <a:off x="7560000" y="5130000"/>
            <a:ext cx="233856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FFED910-1C2A-4838-83B9-8004A5730F89}" type="slidenum">
              <a:rPr b="0" lang="es-AR" sz="1400" spc="-1" strike="noStrike">
                <a:solidFill>
                  <a:srgbClr val="ffffff"/>
                </a:solidFill>
                <a:latin typeface="Arial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dt" idx="12"/>
          </p:nvPr>
        </p:nvSpPr>
        <p:spPr>
          <a:xfrm>
            <a:off x="180000" y="5130000"/>
            <a:ext cx="233856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s-AR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"/>
          <p:cNvSpPr/>
          <p:nvPr/>
        </p:nvSpPr>
        <p:spPr>
          <a:xfrm>
            <a:off x="360" y="360"/>
            <a:ext cx="10078200" cy="5668200"/>
          </a:xfrm>
          <a:prstGeom prst="rect">
            <a:avLst/>
          </a:prstGeom>
          <a:gradFill rotWithShape="0">
            <a:gsLst>
              <a:gs pos="30000">
                <a:srgbClr val="000032"/>
              </a:gs>
              <a:gs pos="100000">
                <a:srgbClr val="f60063"/>
              </a:gs>
            </a:gsLst>
            <a:lin ang="4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3" name=""/>
          <p:cNvSpPr/>
          <p:nvPr/>
        </p:nvSpPr>
        <p:spPr>
          <a:xfrm flipH="1">
            <a:off x="-4320" y="0"/>
            <a:ext cx="10078560" cy="5668560"/>
          </a:xfrm>
          <a:prstGeom prst="rect">
            <a:avLst/>
          </a:prstGeom>
          <a:gradFill rotWithShape="0">
            <a:gsLst>
              <a:gs pos="0">
                <a:srgbClr val="ffffff">
                  <a:alpha val="90196"/>
                </a:srgbClr>
              </a:gs>
              <a:gs pos="75000">
                <a:srgbClr val="ffffff">
                  <a:alpha val="20000"/>
                </a:srgbClr>
              </a:gs>
              <a:gs pos="100000">
                <a:srgbClr val="ffffff">
                  <a:alpha val="20000"/>
                </a:srgbClr>
              </a:gs>
            </a:gsLst>
            <a:path path="circle">
              <a:fillToRect l="50000" t="85000" r="50000" b="15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4" name=""/>
          <p:cNvSpPr/>
          <p:nvPr/>
        </p:nvSpPr>
        <p:spPr>
          <a:xfrm>
            <a:off x="180360" y="5130360"/>
            <a:ext cx="23382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0" lang="es-AR" sz="1400" spc="-1" strike="noStrike">
                <a:solidFill>
                  <a:srgbClr val="ffffff"/>
                </a:solidFill>
                <a:latin typeface="Arial"/>
                <a:ea typeface="DejaVu Sans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7560360" y="5130360"/>
            <a:ext cx="23382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7B63E19-D306-4E26-AAD3-B10B0DDA2571}" type="slidenum">
              <a:rPr b="0" lang="es-AR" sz="1400" spc="-1" strike="noStrike">
                <a:solidFill>
                  <a:srgbClr val="ffffff"/>
                </a:solidFill>
                <a:latin typeface="Arial"/>
                <a:ea typeface="DejaVu Sans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>
            <a:off x="1440360" y="1080360"/>
            <a:ext cx="1438200" cy="12582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7" name=""/>
          <p:cNvSpPr/>
          <p:nvPr/>
        </p:nvSpPr>
        <p:spPr>
          <a:xfrm>
            <a:off x="7380360" y="3960360"/>
            <a:ext cx="1438200" cy="12582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8" name=""/>
          <p:cNvSpPr/>
          <p:nvPr/>
        </p:nvSpPr>
        <p:spPr>
          <a:xfrm>
            <a:off x="9000360" y="2700360"/>
            <a:ext cx="1258200" cy="10782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9" name=""/>
          <p:cNvSpPr/>
          <p:nvPr/>
        </p:nvSpPr>
        <p:spPr>
          <a:xfrm>
            <a:off x="-179640" y="2430360"/>
            <a:ext cx="1438200" cy="13482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0" name=""/>
          <p:cNvSpPr/>
          <p:nvPr/>
        </p:nvSpPr>
        <p:spPr>
          <a:xfrm>
            <a:off x="540360" y="1080360"/>
            <a:ext cx="718200" cy="7182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1" name=""/>
          <p:cNvSpPr/>
          <p:nvPr/>
        </p:nvSpPr>
        <p:spPr>
          <a:xfrm>
            <a:off x="360" y="1260360"/>
            <a:ext cx="718200" cy="71820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2" name=""/>
          <p:cNvSpPr/>
          <p:nvPr/>
        </p:nvSpPr>
        <p:spPr>
          <a:xfrm>
            <a:off x="360" y="5220360"/>
            <a:ext cx="1618200" cy="1258200"/>
          </a:xfrm>
          <a:prstGeom prst="ellipse">
            <a:avLst/>
          </a:prstGeom>
          <a:solidFill>
            <a:srgbClr val="ffffff">
              <a:alpha val="1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3" name=""/>
          <p:cNvSpPr/>
          <p:nvPr/>
        </p:nvSpPr>
        <p:spPr>
          <a:xfrm>
            <a:off x="9720360" y="4680360"/>
            <a:ext cx="718200" cy="7182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4" name=""/>
          <p:cNvSpPr/>
          <p:nvPr/>
        </p:nvSpPr>
        <p:spPr>
          <a:xfrm>
            <a:off x="9540360" y="3420360"/>
            <a:ext cx="718200" cy="71820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5" name=""/>
          <p:cNvSpPr/>
          <p:nvPr/>
        </p:nvSpPr>
        <p:spPr>
          <a:xfrm>
            <a:off x="8100360" y="4680360"/>
            <a:ext cx="1078200" cy="8406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6" name=""/>
          <p:cNvSpPr/>
          <p:nvPr/>
        </p:nvSpPr>
        <p:spPr>
          <a:xfrm>
            <a:off x="7920360" y="5400360"/>
            <a:ext cx="898200" cy="898200"/>
          </a:xfrm>
          <a:prstGeom prst="ellipse">
            <a:avLst/>
          </a:prstGeom>
          <a:solidFill>
            <a:srgbClr val="ffffff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7" name="PlaceHolder 1"/>
          <p:cNvSpPr>
            <a:spLocks noGrp="1"/>
          </p:cNvSpPr>
          <p:nvPr>
            <p:ph type="ftr" idx="13"/>
          </p:nvPr>
        </p:nvSpPr>
        <p:spPr>
          <a:xfrm>
            <a:off x="3420000" y="5130000"/>
            <a:ext cx="3238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ffffff"/>
                </a:solidFill>
                <a:latin typeface="Arial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sldNum" idx="14"/>
          </p:nvPr>
        </p:nvSpPr>
        <p:spPr>
          <a:xfrm>
            <a:off x="7560000" y="5130000"/>
            <a:ext cx="2338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4BDD815-343B-48DF-A6E0-7DC4CBFE2F9F}" type="slidenum">
              <a:rPr b="0" lang="es-AR" sz="1400" spc="-1" strike="noStrike">
                <a:solidFill>
                  <a:srgbClr val="ffffff"/>
                </a:solidFill>
                <a:latin typeface="Arial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dt" idx="15"/>
          </p:nvPr>
        </p:nvSpPr>
        <p:spPr>
          <a:xfrm>
            <a:off x="180000" y="5130000"/>
            <a:ext cx="2338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s-AR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"/>
          <p:cNvSpPr/>
          <p:nvPr/>
        </p:nvSpPr>
        <p:spPr>
          <a:xfrm>
            <a:off x="0" y="0"/>
            <a:ext cx="10078560" cy="5668560"/>
          </a:xfrm>
          <a:prstGeom prst="rect">
            <a:avLst/>
          </a:prstGeom>
          <a:gradFill rotWithShape="0">
            <a:gsLst>
              <a:gs pos="30000">
                <a:srgbClr val="000032"/>
              </a:gs>
              <a:gs pos="100000">
                <a:srgbClr val="f60063"/>
              </a:gs>
            </a:gsLst>
            <a:lin ang="4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69" name=""/>
          <p:cNvSpPr/>
          <p:nvPr/>
        </p:nvSpPr>
        <p:spPr>
          <a:xfrm>
            <a:off x="1440000" y="1080000"/>
            <a:ext cx="1438560" cy="125856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0" name=""/>
          <p:cNvSpPr/>
          <p:nvPr/>
        </p:nvSpPr>
        <p:spPr>
          <a:xfrm>
            <a:off x="7380000" y="3960000"/>
            <a:ext cx="1438560" cy="125856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1" name=""/>
          <p:cNvSpPr/>
          <p:nvPr/>
        </p:nvSpPr>
        <p:spPr>
          <a:xfrm>
            <a:off x="9000000" y="2700000"/>
            <a:ext cx="1258560" cy="107856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2" name=""/>
          <p:cNvSpPr/>
          <p:nvPr/>
        </p:nvSpPr>
        <p:spPr>
          <a:xfrm>
            <a:off x="-180000" y="2430000"/>
            <a:ext cx="1438560" cy="134856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3" name=""/>
          <p:cNvSpPr/>
          <p:nvPr/>
        </p:nvSpPr>
        <p:spPr>
          <a:xfrm>
            <a:off x="540000" y="1080000"/>
            <a:ext cx="718560" cy="71856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4" name=""/>
          <p:cNvSpPr/>
          <p:nvPr/>
        </p:nvSpPr>
        <p:spPr>
          <a:xfrm>
            <a:off x="0" y="1260000"/>
            <a:ext cx="718560" cy="71856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5" name=""/>
          <p:cNvSpPr/>
          <p:nvPr/>
        </p:nvSpPr>
        <p:spPr>
          <a:xfrm>
            <a:off x="0" y="5220000"/>
            <a:ext cx="1618560" cy="1258560"/>
          </a:xfrm>
          <a:prstGeom prst="ellipse">
            <a:avLst/>
          </a:prstGeom>
          <a:solidFill>
            <a:srgbClr val="ffffff">
              <a:alpha val="1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6" name=""/>
          <p:cNvSpPr/>
          <p:nvPr/>
        </p:nvSpPr>
        <p:spPr>
          <a:xfrm>
            <a:off x="9720000" y="4680000"/>
            <a:ext cx="718560" cy="71856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7" name=""/>
          <p:cNvSpPr/>
          <p:nvPr/>
        </p:nvSpPr>
        <p:spPr>
          <a:xfrm>
            <a:off x="9540000" y="3420000"/>
            <a:ext cx="718560" cy="71856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8" name=""/>
          <p:cNvSpPr/>
          <p:nvPr/>
        </p:nvSpPr>
        <p:spPr>
          <a:xfrm>
            <a:off x="8100000" y="4680000"/>
            <a:ext cx="1078560" cy="84096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9" name=""/>
          <p:cNvSpPr/>
          <p:nvPr/>
        </p:nvSpPr>
        <p:spPr>
          <a:xfrm>
            <a:off x="7920000" y="5400000"/>
            <a:ext cx="898560" cy="898560"/>
          </a:xfrm>
          <a:prstGeom prst="ellipse">
            <a:avLst/>
          </a:prstGeom>
          <a:solidFill>
            <a:srgbClr val="ffffff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pPr>
              <a:lnSpc>
                <a:spcPct val="100000"/>
              </a:lnSpc>
            </a:pPr>
            <a:endParaRPr b="0" lang="es-AR" sz="2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ftr" idx="16"/>
          </p:nvPr>
        </p:nvSpPr>
        <p:spPr>
          <a:xfrm>
            <a:off x="3420000" y="5130000"/>
            <a:ext cx="323856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ffffff"/>
                </a:solidFill>
                <a:latin typeface="Arial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sldNum" idx="17"/>
          </p:nvPr>
        </p:nvSpPr>
        <p:spPr>
          <a:xfrm>
            <a:off x="7560000" y="5130000"/>
            <a:ext cx="233856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5E790CF-8FD3-49AE-9529-A78ED25E54D3}" type="slidenum">
              <a:rPr b="0" lang="es-AR" sz="1400" spc="-1" strike="noStrike">
                <a:solidFill>
                  <a:srgbClr val="ffffff"/>
                </a:solidFill>
                <a:latin typeface="Arial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dt" idx="18"/>
          </p:nvPr>
        </p:nvSpPr>
        <p:spPr>
          <a:xfrm>
            <a:off x="180000" y="5130000"/>
            <a:ext cx="233856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tif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ti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504000" y="1428840"/>
            <a:ext cx="906984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3300" spc="-1" strike="noStrike">
                <a:solidFill>
                  <a:srgbClr val="ffffff"/>
                </a:solidFill>
                <a:latin typeface="Arial"/>
              </a:rPr>
              <a:t>CURSO DE TRASPLANTE RENAL PARA ENEFERMERIA</a:t>
            </a:r>
            <a:endParaRPr b="0" lang="es-AR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504000" y="2583720"/>
            <a:ext cx="9069840" cy="20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2400" spc="-1" strike="noStrike">
                <a:solidFill>
                  <a:srgbClr val="ffffff"/>
                </a:solidFill>
                <a:latin typeface="Arial"/>
              </a:rPr>
              <a:t>ENFERMEDAD RENAL CRONICA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2400" spc="-1" strike="noStrike">
                <a:solidFill>
                  <a:srgbClr val="ffffff"/>
                </a:solidFill>
                <a:latin typeface="Arial"/>
              </a:rPr>
              <a:t>Docente: Gimena Ramirez. Médica de Planta de Servicio de Nefrología Pediátrica de Hospital de Niños Dr Ricardo Gutierrez.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1" descr="KDIGO 2025 Clinical Practice Guideline for the Evaluation, Management, and Treatment of Autosomal Dominant Polycystic Kidney Disease (ADPKD)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2023920" y="595440"/>
            <a:ext cx="6149880" cy="461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Picture 3" descr="A pyramid of health care levels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1440000" y="540000"/>
            <a:ext cx="6856920" cy="44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8998200" cy="9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8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"/>
              </a:rPr>
              <a:t>ENFERMEDAD RENAL CRONICA : FISIOPATOLOGIA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8998200" cy="359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ERC caracterizada  por  acumulación de susutancias que normalmente se excretan o metabolizan en el riñon y la carencia de las sintetizadas normalmente  como la eritropoyetina ó el calcitriol.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Dentro del laboratorio valores mas llamativos : creatinina,urea, acido urico, fosforo ; entre otras.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Las manifestaciones clínicas : fallo en el equilibrio de fluidos y electrolitos,  acumulacion de metabolitos toxicos,perdida de sintesis de hormonas eritropoyetina y de 1,25 dihidroxi vitamina D3, alteracioón de la respuesta  a  la hormona del crecimiento.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578160" y="283320"/>
            <a:ext cx="8998200" cy="9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                        </a:t>
            </a:r>
            <a:r>
              <a:rPr b="0" lang="es-AR" sz="18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"/>
              </a:rPr>
              <a:t>ENFERMEDAD RENAL CRONICA : ETIOLOGIA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8998200" cy="359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s-AR" sz="20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"/>
              </a:rPr>
              <a:t>CONGENITAS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s-AR" sz="18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"/>
              </a:rPr>
              <a:t>ADQUIRIDAS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s-AR" sz="18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"/>
              </a:rPr>
              <a:t>GLOMERULARES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s-AR" sz="18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"/>
              </a:rPr>
              <a:t>TUBULARES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8998200" cy="9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20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"/>
              </a:rPr>
              <a:t>ENFERMEDAD RENAL CRONICA : TRATAMIENTO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791280" y="1479600"/>
            <a:ext cx="8998200" cy="359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s-AR" sz="20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"/>
              </a:rPr>
              <a:t>PREVENCION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s-AR" sz="20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"/>
              </a:rPr>
              <a:t>MEDICO Y CONSERVADOR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s-AR" sz="20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"/>
              </a:rPr>
              <a:t>REEMPLAZO DE FUNCION: DIALISIS Y </a:t>
            </a:r>
            <a:r>
              <a:rPr b="1" i="1" lang="es-AR" sz="2000" spc="-1" strike="noStrike" u="sng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uFillTx/>
                <a:latin typeface="Arial"/>
              </a:rPr>
              <a:t>TRASPLANTE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540000" y="1172520"/>
            <a:ext cx="9035640" cy="278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44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"/>
              </a:rPr>
              <a:t>MUCHAS GRACIAS</a:t>
            </a: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 rot="12000">
            <a:off x="532440" y="373680"/>
            <a:ext cx="9007200" cy="107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3300" spc="-1" strike="noStrike">
                <a:solidFill>
                  <a:srgbClr val="ffffff"/>
                </a:solidFill>
                <a:latin typeface="Arial"/>
              </a:rPr>
              <a:t>ENFERMEDAD RENAL CRONICA</a:t>
            </a:r>
            <a:endParaRPr b="0" lang="es-AR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540000" y="1800000"/>
            <a:ext cx="8998200" cy="29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ffffff"/>
                </a:solidFill>
                <a:latin typeface="Arial"/>
              </a:rPr>
              <a:t>MAYOR RECONOCIMIENTO DE LA ERC COMO UN PROBLEMA DE SALUD PUBLICA MUNDIAL.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ffffff"/>
                </a:solidFill>
                <a:latin typeface="Arial"/>
              </a:rPr>
              <a:t>MAYOR ESFUERZOS POR MEJORAR LA EVALUACION DIAGNOSTICA DE LA CAUSA.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ffffff"/>
                </a:solidFill>
                <a:latin typeface="Arial"/>
              </a:rPr>
              <a:t>PERFECCIONAMIENTO  Y NUEVOS TRATAMIENTOS INFLUYEN POSITIVAMENTE EN EL PRONOSTICO DE LOS PACIENTES CON ERC. 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2" descr="A group of people in different poses&#10;&#10;Description automatically generated"/>
          <p:cNvPicPr/>
          <p:nvPr/>
        </p:nvPicPr>
        <p:blipFill>
          <a:blip r:embed="rId1"/>
          <a:stretch/>
        </p:blipFill>
        <p:spPr>
          <a:xfrm>
            <a:off x="1440000" y="180000"/>
            <a:ext cx="7738920" cy="521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540000" y="252000"/>
            <a:ext cx="8998200" cy="93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3300" spc="-1" strike="noStrike">
                <a:solidFill>
                  <a:srgbClr val="ffffff"/>
                </a:solidFill>
                <a:latin typeface="Arial"/>
              </a:rPr>
              <a:t>ENFEREMEDAD RENAL CRONICA: Niños y Adolescentes.</a:t>
            </a:r>
            <a:endParaRPr b="0" lang="es-AR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17820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ffffff"/>
                </a:solidFill>
                <a:latin typeface="Arial"/>
              </a:rPr>
              <a:t>CRECIMIENTO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ffffff"/>
                </a:solidFill>
                <a:latin typeface="Arial"/>
              </a:rPr>
              <a:t>NUTRICIÓN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ffffff"/>
                </a:solidFill>
                <a:latin typeface="Arial"/>
              </a:rPr>
              <a:t>PESO Y IMC: DOSIS DE MEDICAMENTOS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ffffff"/>
                </a:solidFill>
                <a:latin typeface="Arial"/>
              </a:rPr>
              <a:t>DESARROLLO NEUROCOGNITIVO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ffffff"/>
                </a:solidFill>
                <a:latin typeface="Arial"/>
              </a:rPr>
              <a:t>EDUCACIÓN .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ffffff"/>
                </a:solidFill>
                <a:latin typeface="Arial"/>
              </a:rPr>
              <a:t>TRANSICIÓN A LA ATENCIÓN DE ADULTOS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ffffff"/>
                </a:solidFill>
                <a:latin typeface="Arial"/>
              </a:rPr>
              <a:t>ENFOQUE HOLISTICO PARA LA ATENCIÓN DE TODA LA UNIDAD FAMILIAR.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540000" y="342000"/>
            <a:ext cx="8998200" cy="93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3300" spc="-1" strike="noStrike">
                <a:solidFill>
                  <a:srgbClr val="ffffff"/>
                </a:solidFill>
                <a:latin typeface="Arial"/>
              </a:rPr>
              <a:t>ENFERMEDAD RENAL CRONICA : DIAGNOSTICO PRECOZ.</a:t>
            </a:r>
            <a:endParaRPr b="0" lang="es-AR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540000" y="1800000"/>
            <a:ext cx="8998200" cy="29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0" lang="es-AR" sz="2400" spc="-1" strike="noStrike">
                <a:solidFill>
                  <a:srgbClr val="ffffff"/>
                </a:solidFill>
                <a:latin typeface="Arial"/>
              </a:rPr>
              <a:t>ES IMPORTANTE DETECTAR LA ERC EN POBLACIONES DE ALTO RIESGO PORQUE LA ERC SUELE SER SILENCIOSA  Y LOS PACIENTES PUEDEN SER ASINTOMATICOS EN FASES TEMPRANAS.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540000" y="342000"/>
            <a:ext cx="8998200" cy="93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3300" spc="-1" strike="noStrike">
                <a:solidFill>
                  <a:srgbClr val="ffffff"/>
                </a:solidFill>
                <a:latin typeface="Arial"/>
              </a:rPr>
              <a:t>ENEFRMEDAD RENAL CRONICA: DEFINICION</a:t>
            </a:r>
            <a:endParaRPr b="0" lang="es-AR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subTitle"/>
          </p:nvPr>
        </p:nvSpPr>
        <p:spPr>
          <a:xfrm>
            <a:off x="540000" y="1800000"/>
            <a:ext cx="8998200" cy="29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AR" sz="21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"/>
              </a:rPr>
              <a:t>DAÑO RENAL</a:t>
            </a:r>
            <a:endParaRPr b="0" lang="es-AR" sz="2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AR" sz="21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"/>
              </a:rPr>
              <a:t>FILTRADO GLOMERULAR</a:t>
            </a:r>
            <a:endParaRPr b="0" lang="es-AR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540000" y="342000"/>
            <a:ext cx="8998200" cy="93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3300" spc="-1" strike="noStrike">
                <a:solidFill>
                  <a:srgbClr val="ffffff"/>
                </a:solidFill>
                <a:latin typeface="Arial"/>
              </a:rPr>
              <a:t>ENEFRMEDAD RENAL CRONICA: DEFINICION</a:t>
            </a:r>
            <a:endParaRPr b="0" lang="es-AR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subTitle"/>
          </p:nvPr>
        </p:nvSpPr>
        <p:spPr>
          <a:xfrm>
            <a:off x="540000" y="1800000"/>
            <a:ext cx="8998200" cy="29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32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"/>
              </a:rPr>
              <a:t>LA PERDIDA  IRREVERSIBLE DE LA FUNCION QUE PRODUCE UNA  DISMINUCION PROGRESIVA DEL FILTRADO GLOMERULAR</a:t>
            </a: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6"/>
          <p:cNvSpPr/>
          <p:nvPr/>
        </p:nvSpPr>
        <p:spPr>
          <a:xfrm>
            <a:off x="361440" y="2125080"/>
            <a:ext cx="8998200" cy="12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AR" sz="3300" spc="-1" strike="noStrike">
                <a:solidFill>
                  <a:srgbClr val="ffffff"/>
                </a:solidFill>
                <a:latin typeface="Arial"/>
              </a:rPr>
              <a:t>ENEFERMEDAD RENAL CRONICA:          CLASIFICACCION</a:t>
            </a:r>
            <a:endParaRPr b="0" lang="es-AR" sz="3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540000" y="522000"/>
            <a:ext cx="8998200" cy="93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3300" spc="-1" strike="noStrike">
                <a:solidFill>
                  <a:srgbClr val="ffffff"/>
                </a:solidFill>
                <a:latin typeface="Arial"/>
              </a:rPr>
              <a:t>ENFERMEDAD RENAL CRONICA : ESTIMACION DE TFG</a:t>
            </a:r>
            <a:endParaRPr b="0" lang="es-AR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540000" y="1980000"/>
            <a:ext cx="8998200" cy="27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ffffff"/>
                </a:solidFill>
                <a:latin typeface="Arial"/>
              </a:rPr>
              <a:t>EL RIÑON TIENE FUNCIONES : EXCRETORA,ENDOCRINA Y METABOLICA.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ffffff"/>
                </a:solidFill>
                <a:latin typeface="Arial"/>
              </a:rPr>
              <a:t>EL FILTRADO  GLOMERULAR ES UN COMPONENTE DE LA FUNCIÓN EXCRETORA.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Application>LibreOffice/7.5.1.2$Windows_x86 LibreOffice_project/fcbaee479e84c6cd81291587d2ee68cba099e129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2025-08-04T11:05:01Z</dcterms:created>
  <dc:creator/>
  <dc:description/>
  <dc:language>es-AR</dc:language>
  <cp:lastModifiedBy/>
  <dcterms:modified xsi:type="dcterms:W3CDTF">2025-09-08T22:26:25Z</dcterms:modified>
  <cp:revision>20</cp:revision>
  <dc:subject/>
  <dc:title>Lights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